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304" r:id="rId3"/>
    <p:sldId id="256" r:id="rId4"/>
    <p:sldId id="258" r:id="rId5"/>
    <p:sldId id="307" r:id="rId6"/>
    <p:sldId id="268" r:id="rId7"/>
    <p:sldId id="308" r:id="rId8"/>
    <p:sldId id="259" r:id="rId9"/>
    <p:sldId id="309" r:id="rId10"/>
    <p:sldId id="260" r:id="rId11"/>
    <p:sldId id="261" r:id="rId12"/>
    <p:sldId id="310" r:id="rId13"/>
    <p:sldId id="262" r:id="rId14"/>
    <p:sldId id="263" r:id="rId15"/>
    <p:sldId id="264" r:id="rId16"/>
    <p:sldId id="311" r:id="rId17"/>
    <p:sldId id="312" r:id="rId18"/>
    <p:sldId id="265" r:id="rId19"/>
    <p:sldId id="266" r:id="rId20"/>
    <p:sldId id="267" r:id="rId21"/>
    <p:sldId id="313" r:id="rId22"/>
    <p:sldId id="294" r:id="rId23"/>
    <p:sldId id="293" r:id="rId24"/>
    <p:sldId id="331" r:id="rId25"/>
    <p:sldId id="314" r:id="rId26"/>
    <p:sldId id="315" r:id="rId27"/>
    <p:sldId id="316" r:id="rId28"/>
    <p:sldId id="295" r:id="rId29"/>
    <p:sldId id="318" r:id="rId30"/>
    <p:sldId id="319" r:id="rId31"/>
    <p:sldId id="320" r:id="rId32"/>
    <p:sldId id="321" r:id="rId33"/>
    <p:sldId id="323" r:id="rId34"/>
    <p:sldId id="296" r:id="rId35"/>
    <p:sldId id="269" r:id="rId36"/>
    <p:sldId id="270" r:id="rId37"/>
    <p:sldId id="324" r:id="rId38"/>
    <p:sldId id="325" r:id="rId39"/>
    <p:sldId id="326" r:id="rId40"/>
    <p:sldId id="327" r:id="rId41"/>
    <p:sldId id="328" r:id="rId42"/>
    <p:sldId id="329" r:id="rId43"/>
    <p:sldId id="330" r:id="rId44"/>
    <p:sldId id="335" r:id="rId45"/>
    <p:sldId id="282" r:id="rId46"/>
    <p:sldId id="334" r:id="rId47"/>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0" d="100"/>
          <a:sy n="70"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a:p>
        </p:txBody>
      </p:sp>
      <p:sp>
        <p:nvSpPr>
          <p:cNvPr id="4" name="Marcador de fecha 3"/>
          <p:cNvSpPr>
            <a:spLocks noGrp="1"/>
          </p:cNvSpPr>
          <p:nvPr>
            <p:ph type="dt" sz="half" idx="10"/>
          </p:nvPr>
        </p:nvSpPr>
        <p:spPr/>
        <p:txBody>
          <a:bodyPr/>
          <a:lstStyle/>
          <a:p>
            <a:fld id="{677C88D2-C88B-4613-9510-80DEF4619D91}" type="datetimeFigureOut">
              <a:rPr lang="en-US" smtClean="0"/>
              <a:t>5/31/2024</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DEF1436B-82D5-4887-A78C-538AF64FDCD6}" type="slidenum">
              <a:rPr lang="en-US" smtClean="0"/>
              <a:t>‹Nº›</a:t>
            </a:fld>
            <a:endParaRPr lang="en-US"/>
          </a:p>
        </p:txBody>
      </p:sp>
    </p:spTree>
    <p:extLst>
      <p:ext uri="{BB962C8B-B14F-4D97-AF65-F5344CB8AC3E}">
        <p14:creationId xmlns:p14="http://schemas.microsoft.com/office/powerpoint/2010/main" val="4252028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677C88D2-C88B-4613-9510-80DEF4619D91}" type="datetimeFigureOut">
              <a:rPr lang="en-US" smtClean="0"/>
              <a:t>5/31/2024</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DEF1436B-82D5-4887-A78C-538AF64FDCD6}" type="slidenum">
              <a:rPr lang="en-US" smtClean="0"/>
              <a:t>‹Nº›</a:t>
            </a:fld>
            <a:endParaRPr lang="en-US"/>
          </a:p>
        </p:txBody>
      </p:sp>
    </p:spTree>
    <p:extLst>
      <p:ext uri="{BB962C8B-B14F-4D97-AF65-F5344CB8AC3E}">
        <p14:creationId xmlns:p14="http://schemas.microsoft.com/office/powerpoint/2010/main" val="1024691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677C88D2-C88B-4613-9510-80DEF4619D91}" type="datetimeFigureOut">
              <a:rPr lang="en-US" smtClean="0"/>
              <a:t>5/31/2024</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DEF1436B-82D5-4887-A78C-538AF64FDCD6}" type="slidenum">
              <a:rPr lang="en-US" smtClean="0"/>
              <a:t>‹Nº›</a:t>
            </a:fld>
            <a:endParaRPr lang="en-US"/>
          </a:p>
        </p:txBody>
      </p:sp>
    </p:spTree>
    <p:extLst>
      <p:ext uri="{BB962C8B-B14F-4D97-AF65-F5344CB8AC3E}">
        <p14:creationId xmlns:p14="http://schemas.microsoft.com/office/powerpoint/2010/main" val="2102681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p:cNvSpPr>
            <a:spLocks noGrp="1"/>
          </p:cNvSpPr>
          <p:nvPr>
            <p:ph type="dt" sz="half" idx="10"/>
          </p:nvPr>
        </p:nvSpPr>
        <p:spPr/>
        <p:txBody>
          <a:bodyPr/>
          <a:lstStyle/>
          <a:p>
            <a:fld id="{677C88D2-C88B-4613-9510-80DEF4619D91}" type="datetimeFigureOut">
              <a:rPr lang="en-US" smtClean="0"/>
              <a:t>5/31/2024</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DEF1436B-82D5-4887-A78C-538AF64FDCD6}" type="slidenum">
              <a:rPr lang="en-US" smtClean="0"/>
              <a:t>‹Nº›</a:t>
            </a:fld>
            <a:endParaRPr lang="en-US"/>
          </a:p>
        </p:txBody>
      </p:sp>
    </p:spTree>
    <p:extLst>
      <p:ext uri="{BB962C8B-B14F-4D97-AF65-F5344CB8AC3E}">
        <p14:creationId xmlns:p14="http://schemas.microsoft.com/office/powerpoint/2010/main" val="3536258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p:cNvSpPr>
            <a:spLocks noGrp="1"/>
          </p:cNvSpPr>
          <p:nvPr>
            <p:ph type="dt" sz="half" idx="10"/>
          </p:nvPr>
        </p:nvSpPr>
        <p:spPr/>
        <p:txBody>
          <a:bodyPr/>
          <a:lstStyle/>
          <a:p>
            <a:fld id="{677C88D2-C88B-4613-9510-80DEF4619D91}" type="datetimeFigureOut">
              <a:rPr lang="en-US" smtClean="0"/>
              <a:t>5/31/2024</a:t>
            </a:fld>
            <a:endParaRPr lang="en-US"/>
          </a:p>
        </p:txBody>
      </p:sp>
      <p:sp>
        <p:nvSpPr>
          <p:cNvPr id="8" name="Marcador de pie de página 7"/>
          <p:cNvSpPr>
            <a:spLocks noGrp="1"/>
          </p:cNvSpPr>
          <p:nvPr>
            <p:ph type="ftr" sz="quarter" idx="11"/>
          </p:nvPr>
        </p:nvSpPr>
        <p:spPr/>
        <p:txBody>
          <a:bodyPr/>
          <a:lstStyle/>
          <a:p>
            <a:endParaRPr lang="en-US"/>
          </a:p>
        </p:txBody>
      </p:sp>
      <p:sp>
        <p:nvSpPr>
          <p:cNvPr id="9" name="Marcador de número de diapositiva 8"/>
          <p:cNvSpPr>
            <a:spLocks noGrp="1"/>
          </p:cNvSpPr>
          <p:nvPr>
            <p:ph type="sldNum" sz="quarter" idx="12"/>
          </p:nvPr>
        </p:nvSpPr>
        <p:spPr/>
        <p:txBody>
          <a:bodyPr/>
          <a:lstStyle/>
          <a:p>
            <a:fld id="{DEF1436B-82D5-4887-A78C-538AF64FDCD6}" type="slidenum">
              <a:rPr lang="en-US" smtClean="0"/>
              <a:t>‹Nº›</a:t>
            </a:fld>
            <a:endParaRPr lang="en-US"/>
          </a:p>
        </p:txBody>
      </p:sp>
    </p:spTree>
    <p:extLst>
      <p:ext uri="{BB962C8B-B14F-4D97-AF65-F5344CB8AC3E}">
        <p14:creationId xmlns:p14="http://schemas.microsoft.com/office/powerpoint/2010/main" val="2081548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fecha 2"/>
          <p:cNvSpPr>
            <a:spLocks noGrp="1"/>
          </p:cNvSpPr>
          <p:nvPr>
            <p:ph type="dt" sz="half" idx="10"/>
          </p:nvPr>
        </p:nvSpPr>
        <p:spPr/>
        <p:txBody>
          <a:bodyPr/>
          <a:lstStyle/>
          <a:p>
            <a:fld id="{677C88D2-C88B-4613-9510-80DEF4619D91}" type="datetimeFigureOut">
              <a:rPr lang="en-US" smtClean="0"/>
              <a:t>5/31/2024</a:t>
            </a:fld>
            <a:endParaRPr lang="en-US"/>
          </a:p>
        </p:txBody>
      </p:sp>
      <p:sp>
        <p:nvSpPr>
          <p:cNvPr id="4" name="Marcador de pie de página 3"/>
          <p:cNvSpPr>
            <a:spLocks noGrp="1"/>
          </p:cNvSpPr>
          <p:nvPr>
            <p:ph type="ftr" sz="quarter" idx="11"/>
          </p:nvPr>
        </p:nvSpPr>
        <p:spPr/>
        <p:txBody>
          <a:bodyPr/>
          <a:lstStyle/>
          <a:p>
            <a:endParaRPr lang="en-US"/>
          </a:p>
        </p:txBody>
      </p:sp>
      <p:sp>
        <p:nvSpPr>
          <p:cNvPr id="5" name="Marcador de número de diapositiva 4"/>
          <p:cNvSpPr>
            <a:spLocks noGrp="1"/>
          </p:cNvSpPr>
          <p:nvPr>
            <p:ph type="sldNum" sz="quarter" idx="12"/>
          </p:nvPr>
        </p:nvSpPr>
        <p:spPr/>
        <p:txBody>
          <a:bodyPr/>
          <a:lstStyle/>
          <a:p>
            <a:fld id="{DEF1436B-82D5-4887-A78C-538AF64FDCD6}" type="slidenum">
              <a:rPr lang="en-US" smtClean="0"/>
              <a:t>‹Nº›</a:t>
            </a:fld>
            <a:endParaRPr lang="en-US"/>
          </a:p>
        </p:txBody>
      </p:sp>
    </p:spTree>
    <p:extLst>
      <p:ext uri="{BB962C8B-B14F-4D97-AF65-F5344CB8AC3E}">
        <p14:creationId xmlns:p14="http://schemas.microsoft.com/office/powerpoint/2010/main" val="2140976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677C88D2-C88B-4613-9510-80DEF4619D91}" type="datetimeFigureOut">
              <a:rPr lang="en-US" smtClean="0"/>
              <a:t>5/31/2024</a:t>
            </a:fld>
            <a:endParaRPr lang="en-US"/>
          </a:p>
        </p:txBody>
      </p:sp>
      <p:sp>
        <p:nvSpPr>
          <p:cNvPr id="3" name="Marcador de pie de página 2"/>
          <p:cNvSpPr>
            <a:spLocks noGrp="1"/>
          </p:cNvSpPr>
          <p:nvPr>
            <p:ph type="ftr" sz="quarter" idx="11"/>
          </p:nvPr>
        </p:nvSpPr>
        <p:spPr/>
        <p:txBody>
          <a:bodyPr/>
          <a:lstStyle/>
          <a:p>
            <a:endParaRPr lang="en-US"/>
          </a:p>
        </p:txBody>
      </p:sp>
      <p:sp>
        <p:nvSpPr>
          <p:cNvPr id="4" name="Marcador de número de diapositiva 3"/>
          <p:cNvSpPr>
            <a:spLocks noGrp="1"/>
          </p:cNvSpPr>
          <p:nvPr>
            <p:ph type="sldNum" sz="quarter" idx="12"/>
          </p:nvPr>
        </p:nvSpPr>
        <p:spPr/>
        <p:txBody>
          <a:bodyPr/>
          <a:lstStyle/>
          <a:p>
            <a:fld id="{DEF1436B-82D5-4887-A78C-538AF64FDCD6}" type="slidenum">
              <a:rPr lang="en-US" smtClean="0"/>
              <a:t>‹Nº›</a:t>
            </a:fld>
            <a:endParaRPr lang="en-US"/>
          </a:p>
        </p:txBody>
      </p:sp>
    </p:spTree>
    <p:extLst>
      <p:ext uri="{BB962C8B-B14F-4D97-AF65-F5344CB8AC3E}">
        <p14:creationId xmlns:p14="http://schemas.microsoft.com/office/powerpoint/2010/main" val="1293321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677C88D2-C88B-4613-9510-80DEF4619D91}" type="datetimeFigureOut">
              <a:rPr lang="en-US" smtClean="0"/>
              <a:t>5/31/2024</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DEF1436B-82D5-4887-A78C-538AF64FDCD6}" type="slidenum">
              <a:rPr lang="en-US" smtClean="0"/>
              <a:t>‹Nº›</a:t>
            </a:fld>
            <a:endParaRPr lang="en-US"/>
          </a:p>
        </p:txBody>
      </p:sp>
    </p:spTree>
    <p:extLst>
      <p:ext uri="{BB962C8B-B14F-4D97-AF65-F5344CB8AC3E}">
        <p14:creationId xmlns:p14="http://schemas.microsoft.com/office/powerpoint/2010/main" val="3389729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677C88D2-C88B-4613-9510-80DEF4619D91}" type="datetimeFigureOut">
              <a:rPr lang="en-US" smtClean="0"/>
              <a:t>5/31/2024</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DEF1436B-82D5-4887-A78C-538AF64FDCD6}" type="slidenum">
              <a:rPr lang="en-US" smtClean="0"/>
              <a:t>‹Nº›</a:t>
            </a:fld>
            <a:endParaRPr lang="en-US"/>
          </a:p>
        </p:txBody>
      </p:sp>
    </p:spTree>
    <p:extLst>
      <p:ext uri="{BB962C8B-B14F-4D97-AF65-F5344CB8AC3E}">
        <p14:creationId xmlns:p14="http://schemas.microsoft.com/office/powerpoint/2010/main" val="2516081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677C88D2-C88B-4613-9510-80DEF4619D91}" type="datetimeFigureOut">
              <a:rPr lang="en-US" smtClean="0"/>
              <a:t>5/31/2024</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DEF1436B-82D5-4887-A78C-538AF64FDCD6}" type="slidenum">
              <a:rPr lang="en-US" smtClean="0"/>
              <a:t>‹Nº›</a:t>
            </a:fld>
            <a:endParaRPr lang="en-US"/>
          </a:p>
        </p:txBody>
      </p:sp>
    </p:spTree>
    <p:extLst>
      <p:ext uri="{BB962C8B-B14F-4D97-AF65-F5344CB8AC3E}">
        <p14:creationId xmlns:p14="http://schemas.microsoft.com/office/powerpoint/2010/main" val="215046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677C88D2-C88B-4613-9510-80DEF4619D91}" type="datetimeFigureOut">
              <a:rPr lang="en-US" smtClean="0"/>
              <a:t>5/31/2024</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DEF1436B-82D5-4887-A78C-538AF64FDCD6}" type="slidenum">
              <a:rPr lang="en-US" smtClean="0"/>
              <a:t>‹Nº›</a:t>
            </a:fld>
            <a:endParaRPr lang="en-US"/>
          </a:p>
        </p:txBody>
      </p:sp>
    </p:spTree>
    <p:extLst>
      <p:ext uri="{BB962C8B-B14F-4D97-AF65-F5344CB8AC3E}">
        <p14:creationId xmlns:p14="http://schemas.microsoft.com/office/powerpoint/2010/main" val="21948023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6819D0E8-E208-4EDA-B1D8-C893D933C8CF}" type="datetimeFigureOut">
              <a:rPr lang="es-ES" smtClean="0"/>
              <a:t>31/05/2024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6A120A0-E5B1-41CC-BA51-5AD9E0B92562}" type="slidenum">
              <a:rPr lang="es-ES" smtClean="0"/>
              <a:t>‹Nº›</a:t>
            </a:fld>
            <a:endParaRPr lang="es-ES"/>
          </a:p>
        </p:txBody>
      </p:sp>
    </p:spTree>
    <p:extLst>
      <p:ext uri="{BB962C8B-B14F-4D97-AF65-F5344CB8AC3E}">
        <p14:creationId xmlns:p14="http://schemas.microsoft.com/office/powerpoint/2010/main" val="20604799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819D0E8-E208-4EDA-B1D8-C893D933C8CF}" type="datetimeFigureOut">
              <a:rPr lang="es-ES" smtClean="0"/>
              <a:t>31/05/2024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6A120A0-E5B1-41CC-BA51-5AD9E0B92562}" type="slidenum">
              <a:rPr lang="es-ES" smtClean="0"/>
              <a:t>‹Nº›</a:t>
            </a:fld>
            <a:endParaRPr lang="es-ES"/>
          </a:p>
        </p:txBody>
      </p:sp>
    </p:spTree>
    <p:extLst>
      <p:ext uri="{BB962C8B-B14F-4D97-AF65-F5344CB8AC3E}">
        <p14:creationId xmlns:p14="http://schemas.microsoft.com/office/powerpoint/2010/main" val="184093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6819D0E8-E208-4EDA-B1D8-C893D933C8CF}" type="datetimeFigureOut">
              <a:rPr lang="es-ES" smtClean="0"/>
              <a:t>31/05/2024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6A120A0-E5B1-41CC-BA51-5AD9E0B92562}" type="slidenum">
              <a:rPr lang="es-ES" smtClean="0"/>
              <a:t>‹Nº›</a:t>
            </a:fld>
            <a:endParaRPr lang="es-ES"/>
          </a:p>
        </p:txBody>
      </p:sp>
    </p:spTree>
    <p:extLst>
      <p:ext uri="{BB962C8B-B14F-4D97-AF65-F5344CB8AC3E}">
        <p14:creationId xmlns:p14="http://schemas.microsoft.com/office/powerpoint/2010/main" val="1562024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819D0E8-E208-4EDA-B1D8-C893D933C8CF}" type="datetimeFigureOut">
              <a:rPr lang="es-ES" smtClean="0"/>
              <a:t>31/05/2024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6A120A0-E5B1-41CC-BA51-5AD9E0B92562}" type="slidenum">
              <a:rPr lang="es-ES" smtClean="0"/>
              <a:t>‹Nº›</a:t>
            </a:fld>
            <a:endParaRPr lang="es-ES"/>
          </a:p>
        </p:txBody>
      </p:sp>
    </p:spTree>
    <p:extLst>
      <p:ext uri="{BB962C8B-B14F-4D97-AF65-F5344CB8AC3E}">
        <p14:creationId xmlns:p14="http://schemas.microsoft.com/office/powerpoint/2010/main" val="21444626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913795" y="2912232"/>
            <a:ext cx="5107208" cy="287896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6172200" y="2912232"/>
            <a:ext cx="5095357" cy="287896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6819D0E8-E208-4EDA-B1D8-C893D933C8CF}" type="datetimeFigureOut">
              <a:rPr lang="es-ES" smtClean="0"/>
              <a:t>31/05/2024</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96A120A0-E5B1-41CC-BA51-5AD9E0B92562}" type="slidenum">
              <a:rPr lang="es-ES" smtClean="0"/>
              <a:t>‹Nº›</a:t>
            </a:fld>
            <a:endParaRPr lang="es-ES"/>
          </a:p>
        </p:txBody>
      </p:sp>
    </p:spTree>
    <p:extLst>
      <p:ext uri="{BB962C8B-B14F-4D97-AF65-F5344CB8AC3E}">
        <p14:creationId xmlns:p14="http://schemas.microsoft.com/office/powerpoint/2010/main" val="31568194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6819D0E8-E208-4EDA-B1D8-C893D933C8CF}" type="datetimeFigureOut">
              <a:rPr lang="es-ES" smtClean="0"/>
              <a:t>31/05/2024</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96A120A0-E5B1-41CC-BA51-5AD9E0B92562}" type="slidenum">
              <a:rPr lang="es-ES" smtClean="0"/>
              <a:t>‹Nº›</a:t>
            </a:fld>
            <a:endParaRPr lang="es-ES"/>
          </a:p>
        </p:txBody>
      </p:sp>
    </p:spTree>
    <p:extLst>
      <p:ext uri="{BB962C8B-B14F-4D97-AF65-F5344CB8AC3E}">
        <p14:creationId xmlns:p14="http://schemas.microsoft.com/office/powerpoint/2010/main" val="9186873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19D0E8-E208-4EDA-B1D8-C893D933C8CF}" type="datetimeFigureOut">
              <a:rPr lang="es-ES" smtClean="0"/>
              <a:t>31/05/2024</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96A120A0-E5B1-41CC-BA51-5AD9E0B92562}" type="slidenum">
              <a:rPr lang="es-ES" smtClean="0"/>
              <a:t>‹Nº›</a:t>
            </a:fld>
            <a:endParaRPr lang="es-ES"/>
          </a:p>
        </p:txBody>
      </p:sp>
    </p:spTree>
    <p:extLst>
      <p:ext uri="{BB962C8B-B14F-4D97-AF65-F5344CB8AC3E}">
        <p14:creationId xmlns:p14="http://schemas.microsoft.com/office/powerpoint/2010/main" val="647608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6819D0E8-E208-4EDA-B1D8-C893D933C8CF}" type="datetimeFigureOut">
              <a:rPr lang="es-ES" smtClean="0"/>
              <a:t>31/05/2024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6A120A0-E5B1-41CC-BA51-5AD9E0B92562}" type="slidenum">
              <a:rPr lang="es-ES" smtClean="0"/>
              <a:t>‹Nº›</a:t>
            </a:fld>
            <a:endParaRPr lang="es-ES"/>
          </a:p>
        </p:txBody>
      </p:sp>
    </p:spTree>
    <p:extLst>
      <p:ext uri="{BB962C8B-B14F-4D97-AF65-F5344CB8AC3E}">
        <p14:creationId xmlns:p14="http://schemas.microsoft.com/office/powerpoint/2010/main" val="25258457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6819D0E8-E208-4EDA-B1D8-C893D933C8CF}" type="datetimeFigureOut">
              <a:rPr lang="es-ES" smtClean="0"/>
              <a:t>31/05/2024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6A120A0-E5B1-41CC-BA51-5AD9E0B92562}" type="slidenum">
              <a:rPr lang="es-ES" smtClean="0"/>
              <a:t>‹Nº›</a:t>
            </a:fld>
            <a:endParaRPr lang="es-ES"/>
          </a:p>
        </p:txBody>
      </p:sp>
    </p:spTree>
    <p:extLst>
      <p:ext uri="{BB962C8B-B14F-4D97-AF65-F5344CB8AC3E}">
        <p14:creationId xmlns:p14="http://schemas.microsoft.com/office/powerpoint/2010/main" val="4608083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6819D0E8-E208-4EDA-B1D8-C893D933C8CF}" type="datetimeFigureOut">
              <a:rPr lang="es-ES" smtClean="0"/>
              <a:t>31/05/2024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6A120A0-E5B1-41CC-BA51-5AD9E0B92562}" type="slidenum">
              <a:rPr lang="es-ES" smtClean="0"/>
              <a:t>‹Nº›</a:t>
            </a:fld>
            <a:endParaRPr lang="es-ES"/>
          </a:p>
        </p:txBody>
      </p:sp>
    </p:spTree>
    <p:extLst>
      <p:ext uri="{BB962C8B-B14F-4D97-AF65-F5344CB8AC3E}">
        <p14:creationId xmlns:p14="http://schemas.microsoft.com/office/powerpoint/2010/main" val="29967925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6819D0E8-E208-4EDA-B1D8-C893D933C8CF}" type="datetimeFigureOut">
              <a:rPr lang="es-ES" smtClean="0"/>
              <a:t>31/05/2024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6A120A0-E5B1-41CC-BA51-5AD9E0B92562}" type="slidenum">
              <a:rPr lang="es-ES" smtClean="0"/>
              <a:t>‹Nº›</a:t>
            </a:fld>
            <a:endParaRPr lang="es-ES"/>
          </a:p>
        </p:txBody>
      </p:sp>
    </p:spTree>
    <p:extLst>
      <p:ext uri="{BB962C8B-B14F-4D97-AF65-F5344CB8AC3E}">
        <p14:creationId xmlns:p14="http://schemas.microsoft.com/office/powerpoint/2010/main" val="38368367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6819D0E8-E208-4EDA-B1D8-C893D933C8CF}" type="datetimeFigureOut">
              <a:rPr lang="es-ES" smtClean="0"/>
              <a:t>31/05/2024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6A120A0-E5B1-41CC-BA51-5AD9E0B92562}" type="slidenum">
              <a:rPr lang="es-ES" smtClean="0"/>
              <a:t>‹Nº›</a:t>
            </a:fld>
            <a:endParaRPr lang="es-E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6806061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6819D0E8-E208-4EDA-B1D8-C893D933C8CF}" type="datetimeFigureOut">
              <a:rPr lang="es-ES" smtClean="0"/>
              <a:t>31/05/2024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6A120A0-E5B1-41CC-BA51-5AD9E0B92562}" type="slidenum">
              <a:rPr lang="es-ES" smtClean="0"/>
              <a:t>‹Nº›</a:t>
            </a:fld>
            <a:endParaRPr lang="es-ES"/>
          </a:p>
        </p:txBody>
      </p:sp>
    </p:spTree>
    <p:extLst>
      <p:ext uri="{BB962C8B-B14F-4D97-AF65-F5344CB8AC3E}">
        <p14:creationId xmlns:p14="http://schemas.microsoft.com/office/powerpoint/2010/main" val="871192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3" name="Date Placeholder 2"/>
          <p:cNvSpPr>
            <a:spLocks noGrp="1"/>
          </p:cNvSpPr>
          <p:nvPr>
            <p:ph type="dt" sz="half" idx="10"/>
          </p:nvPr>
        </p:nvSpPr>
        <p:spPr/>
        <p:txBody>
          <a:bodyPr/>
          <a:lstStyle/>
          <a:p>
            <a:fld id="{6819D0E8-E208-4EDA-B1D8-C893D933C8CF}" type="datetimeFigureOut">
              <a:rPr lang="es-ES" smtClean="0"/>
              <a:t>31/05/2024</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96A120A0-E5B1-41CC-BA51-5AD9E0B92562}" type="slidenum">
              <a:rPr lang="es-ES" smtClean="0"/>
              <a:t>‹Nº›</a:t>
            </a:fld>
            <a:endParaRPr lang="es-ES"/>
          </a:p>
        </p:txBody>
      </p:sp>
    </p:spTree>
    <p:extLst>
      <p:ext uri="{BB962C8B-B14F-4D97-AF65-F5344CB8AC3E}">
        <p14:creationId xmlns:p14="http://schemas.microsoft.com/office/powerpoint/2010/main" val="28117459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3" name="Date Placeholder 2"/>
          <p:cNvSpPr>
            <a:spLocks noGrp="1"/>
          </p:cNvSpPr>
          <p:nvPr>
            <p:ph type="dt" sz="half" idx="10"/>
          </p:nvPr>
        </p:nvSpPr>
        <p:spPr/>
        <p:txBody>
          <a:bodyPr/>
          <a:lstStyle/>
          <a:p>
            <a:fld id="{6819D0E8-E208-4EDA-B1D8-C893D933C8CF}" type="datetimeFigureOut">
              <a:rPr lang="es-ES" smtClean="0"/>
              <a:t>31/05/2024</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96A120A0-E5B1-41CC-BA51-5AD9E0B92562}" type="slidenum">
              <a:rPr lang="es-ES" smtClean="0"/>
              <a:t>‹Nº›</a:t>
            </a:fld>
            <a:endParaRPr lang="es-ES"/>
          </a:p>
        </p:txBody>
      </p:sp>
    </p:spTree>
    <p:extLst>
      <p:ext uri="{BB962C8B-B14F-4D97-AF65-F5344CB8AC3E}">
        <p14:creationId xmlns:p14="http://schemas.microsoft.com/office/powerpoint/2010/main" val="16977211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819D0E8-E208-4EDA-B1D8-C893D933C8CF}" type="datetimeFigureOut">
              <a:rPr lang="es-ES" smtClean="0"/>
              <a:t>31/05/2024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6A120A0-E5B1-41CC-BA51-5AD9E0B92562}" type="slidenum">
              <a:rPr lang="es-ES" smtClean="0"/>
              <a:t>‹Nº›</a:t>
            </a:fld>
            <a:endParaRPr lang="es-ES"/>
          </a:p>
        </p:txBody>
      </p:sp>
    </p:spTree>
    <p:extLst>
      <p:ext uri="{BB962C8B-B14F-4D97-AF65-F5344CB8AC3E}">
        <p14:creationId xmlns:p14="http://schemas.microsoft.com/office/powerpoint/2010/main" val="33051616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819D0E8-E208-4EDA-B1D8-C893D933C8CF}" type="datetimeFigureOut">
              <a:rPr lang="es-ES" smtClean="0"/>
              <a:t>31/05/2024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6A120A0-E5B1-41CC-BA51-5AD9E0B92562}" type="slidenum">
              <a:rPr lang="es-ES" smtClean="0"/>
              <a:t>‹Nº›</a:t>
            </a:fld>
            <a:endParaRPr lang="es-ES"/>
          </a:p>
        </p:txBody>
      </p:sp>
    </p:spTree>
    <p:extLst>
      <p:ext uri="{BB962C8B-B14F-4D97-AF65-F5344CB8AC3E}">
        <p14:creationId xmlns:p14="http://schemas.microsoft.com/office/powerpoint/2010/main" val="2051941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7C88D2-C88B-4613-9510-80DEF4619D91}" type="datetimeFigureOut">
              <a:rPr lang="en-US" smtClean="0"/>
              <a:t>5/31/2024</a:t>
            </a:fld>
            <a:endParaRPr lang="en-U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F1436B-82D5-4887-A78C-538AF64FDCD6}" type="slidenum">
              <a:rPr lang="en-US" smtClean="0"/>
              <a:t>‹Nº›</a:t>
            </a:fld>
            <a:endParaRPr lang="en-US"/>
          </a:p>
        </p:txBody>
      </p:sp>
    </p:spTree>
    <p:extLst>
      <p:ext uri="{BB962C8B-B14F-4D97-AF65-F5344CB8AC3E}">
        <p14:creationId xmlns:p14="http://schemas.microsoft.com/office/powerpoint/2010/main" val="8593407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819D0E8-E208-4EDA-B1D8-C893D933C8CF}" type="datetimeFigureOut">
              <a:rPr lang="es-ES" smtClean="0"/>
              <a:t>31/05/2024</a:t>
            </a:fld>
            <a:endParaRPr lang="es-E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96A120A0-E5B1-41CC-BA51-5AD9E0B92562}" type="slidenum">
              <a:rPr lang="es-ES" smtClean="0"/>
              <a:t>‹Nº›</a:t>
            </a:fld>
            <a:endParaRPr lang="es-ES"/>
          </a:p>
        </p:txBody>
      </p:sp>
    </p:spTree>
    <p:extLst>
      <p:ext uri="{BB962C8B-B14F-4D97-AF65-F5344CB8AC3E}">
        <p14:creationId xmlns:p14="http://schemas.microsoft.com/office/powerpoint/2010/main" val="19378208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0.jp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image" Target="../media/image20.jpeg"/><Relationship Id="rId3" Type="http://schemas.openxmlformats.org/officeDocument/2006/relationships/image" Target="../media/image3.png"/><Relationship Id="rId7" Type="http://schemas.openxmlformats.org/officeDocument/2006/relationships/image" Target="../media/image14.jpeg"/><Relationship Id="rId12" Type="http://schemas.openxmlformats.org/officeDocument/2006/relationships/image" Target="../media/image19.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3.jpeg"/><Relationship Id="rId11" Type="http://schemas.openxmlformats.org/officeDocument/2006/relationships/image" Target="../media/image18.jpeg"/><Relationship Id="rId5" Type="http://schemas.openxmlformats.org/officeDocument/2006/relationships/image" Target="../media/image12.jpeg"/><Relationship Id="rId10" Type="http://schemas.openxmlformats.org/officeDocument/2006/relationships/image" Target="../media/image17.jpeg"/><Relationship Id="rId4" Type="http://schemas.openxmlformats.org/officeDocument/2006/relationships/image" Target="../media/image11.jpeg"/><Relationship Id="rId9" Type="http://schemas.openxmlformats.org/officeDocument/2006/relationships/image" Target="../media/image16.jpeg"/></Relationships>
</file>

<file path=ppt/slides/_rels/slide2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jpeg"/><Relationship Id="rId7" Type="http://schemas.openxmlformats.org/officeDocument/2006/relationships/image" Target="../media/image25.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1.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4.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7.jpg"/><Relationship Id="rId2" Type="http://schemas.openxmlformats.org/officeDocument/2006/relationships/image" Target="../media/image35.jp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4.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2.png"/><Relationship Id="rId7" Type="http://schemas.microsoft.com/office/2007/relationships/hdphoto" Target="../media/hdphoto1.wdp"/><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png"/><Relationship Id="rId10" Type="http://schemas.openxmlformats.org/officeDocument/2006/relationships/image" Target="../media/image44.png"/><Relationship Id="rId4" Type="http://schemas.openxmlformats.org/officeDocument/2006/relationships/image" Target="../media/image3.png"/><Relationship Id="rId9" Type="http://schemas.openxmlformats.org/officeDocument/2006/relationships/image" Target="../media/image4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7.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0.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3.png"/><Relationship Id="rId7" Type="http://schemas.openxmlformats.org/officeDocument/2006/relationships/image" Target="../media/image53.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51.png"/><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57.png"/><Relationship Id="rId7" Type="http://schemas.openxmlformats.org/officeDocument/2006/relationships/image" Target="../media/image3.png"/><Relationship Id="rId2"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59.jpeg"/><Relationship Id="rId4" Type="http://schemas.openxmlformats.org/officeDocument/2006/relationships/image" Target="../media/image58.jpeg"/></Relationships>
</file>

<file path=ppt/slides/_rels/slide34.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61.jpeg"/><Relationship Id="rId7" Type="http://schemas.openxmlformats.org/officeDocument/2006/relationships/image" Target="../media/image62.jpg"/><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5.png"/><Relationship Id="rId7" Type="http://schemas.openxmlformats.org/officeDocument/2006/relationships/image" Target="../media/image4.png"/><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67.png"/><Relationship Id="rId4" Type="http://schemas.openxmlformats.org/officeDocument/2006/relationships/image" Target="../media/image66.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0.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8.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2591D02-DFCD-4DEF-83B1-F43B4376041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0" y="173736"/>
            <a:ext cx="9335010" cy="1662517"/>
          </a:xfrm>
          <a:prstGeom prst="rect">
            <a:avLst/>
          </a:prstGeom>
          <a:ln>
            <a:noFill/>
          </a:ln>
          <a:extLst>
            <a:ext uri="{53640926-AAD7-44D8-BBD7-CCE9431645EC}">
              <a14:shadowObscured xmlns:a14="http://schemas.microsoft.com/office/drawing/2010/main"/>
            </a:ext>
          </a:extLst>
        </p:spPr>
      </p:pic>
      <p:sp>
        <p:nvSpPr>
          <p:cNvPr id="19" name="CuadroTexto 18">
            <a:extLst>
              <a:ext uri="{FF2B5EF4-FFF2-40B4-BE49-F238E27FC236}">
                <a16:creationId xmlns:a16="http://schemas.microsoft.com/office/drawing/2014/main" id="{7DD8AB5E-1216-410C-A030-DC828309BFA0}"/>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22" name="Imagen 21">
            <a:extLst>
              <a:ext uri="{FF2B5EF4-FFF2-40B4-BE49-F238E27FC236}">
                <a16:creationId xmlns:a16="http://schemas.microsoft.com/office/drawing/2014/main" id="{5DBAA3F4-BFA3-423D-8E63-4F2306292D7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21" name="Imagen 20">
            <a:extLst>
              <a:ext uri="{FF2B5EF4-FFF2-40B4-BE49-F238E27FC236}">
                <a16:creationId xmlns:a16="http://schemas.microsoft.com/office/drawing/2014/main" id="{BCECEBA0-2530-4F64-A0B7-58E18289E526}"/>
              </a:ext>
            </a:extLst>
          </p:cNvPr>
          <p:cNvPicPr>
            <a:picLocks noChangeAspect="1"/>
          </p:cNvPicPr>
          <p:nvPr/>
        </p:nvPicPr>
        <p:blipFill>
          <a:blip r:embed="rId4"/>
          <a:srcRect/>
          <a:stretch>
            <a:fillRect/>
          </a:stretch>
        </p:blipFill>
        <p:spPr bwMode="auto">
          <a:xfrm>
            <a:off x="9498231" y="1218091"/>
            <a:ext cx="837565" cy="870585"/>
          </a:xfrm>
          <a:prstGeom prst="rect">
            <a:avLst/>
          </a:prstGeom>
          <a:noFill/>
          <a:ln w="9525">
            <a:noFill/>
            <a:miter lim="800000"/>
            <a:headEnd/>
            <a:tailEnd/>
          </a:ln>
        </p:spPr>
      </p:pic>
      <p:sp>
        <p:nvSpPr>
          <p:cNvPr id="5" name="CuadroTexto 4"/>
          <p:cNvSpPr txBox="1"/>
          <p:nvPr/>
        </p:nvSpPr>
        <p:spPr>
          <a:xfrm>
            <a:off x="154078" y="1725721"/>
            <a:ext cx="12191999" cy="37240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000" b="0" i="1" u="none" strike="noStrike" kern="1200" cap="none" spc="0" normalizeH="0" baseline="0" noProof="0" dirty="0">
              <a:ln>
                <a:noFill/>
              </a:ln>
              <a:solidFill>
                <a:prstClr val="white"/>
              </a:solidFill>
              <a:effectLst/>
              <a:uLnTx/>
              <a:uFillTx/>
              <a:latin typeface="Arial Black" panose="020B0A040201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7200" b="0" i="1"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RENDICIÓN DE CUENTAS DEL AÑO FISCAL 2023</a:t>
            </a:r>
            <a:endParaRPr kumimoji="0" lang="en-US" sz="7200" b="0" i="1" u="none" strike="noStrike" kern="1200" cap="none" spc="0" normalizeH="0" baseline="0" noProof="0" dirty="0">
              <a:ln>
                <a:noFill/>
              </a:ln>
              <a:solidFill>
                <a:prstClr val="white"/>
              </a:solidFill>
              <a:effectLst/>
              <a:uLnTx/>
              <a:uFillTx/>
              <a:latin typeface="Arial Black" panose="020B0A04020102020204" pitchFamily="34" charset="0"/>
              <a:ea typeface="+mn-ea"/>
              <a:cs typeface="+mn-cs"/>
            </a:endParaRPr>
          </a:p>
        </p:txBody>
      </p:sp>
      <p:sp>
        <p:nvSpPr>
          <p:cNvPr id="8" name="CuadroTexto 7"/>
          <p:cNvSpPr txBox="1"/>
          <p:nvPr/>
        </p:nvSpPr>
        <p:spPr>
          <a:xfrm>
            <a:off x="4774229" y="5775872"/>
            <a:ext cx="339060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000" b="0" i="1"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ADMINISTRACIÓN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000" b="0" i="1"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2023 - 2027</a:t>
            </a:r>
            <a:endParaRPr kumimoji="0" lang="en-US" sz="2000" b="0" i="1" u="none" strike="noStrike" kern="1200" cap="none" spc="0" normalizeH="0" baseline="0" noProof="0" dirty="0">
              <a:ln>
                <a:noFill/>
              </a:ln>
              <a:solidFill>
                <a:prstClr val="white"/>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856653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67527" y="2107155"/>
            <a:ext cx="8940237" cy="593277"/>
          </a:xfrm>
        </p:spPr>
        <p:txBody>
          <a:bodyPr>
            <a:normAutofit fontScale="90000"/>
          </a:bodyPr>
          <a:lstStyle/>
          <a:p>
            <a:r>
              <a:rPr lang="es-MX" b="1" dirty="0"/>
              <a:t>NATURALEZA JURÍDICA, SEDE Y FUNCIONES</a:t>
            </a:r>
            <a:endParaRPr lang="en-US" b="1" dirty="0"/>
          </a:p>
        </p:txBody>
      </p:sp>
      <p:sp>
        <p:nvSpPr>
          <p:cNvPr id="4" name="Marcador de contenido 3"/>
          <p:cNvSpPr>
            <a:spLocks noGrp="1"/>
          </p:cNvSpPr>
          <p:nvPr>
            <p:ph idx="1"/>
          </p:nvPr>
        </p:nvSpPr>
        <p:spPr>
          <a:xfrm>
            <a:off x="838200" y="2986935"/>
            <a:ext cx="10515600" cy="3308422"/>
          </a:xfrm>
        </p:spPr>
        <p:txBody>
          <a:bodyPr>
            <a:normAutofit/>
          </a:bodyPr>
          <a:lstStyle/>
          <a:p>
            <a:pPr algn="just"/>
            <a:r>
              <a:rPr lang="es-MX" sz="2600" b="1" dirty="0"/>
              <a:t>Art. 63</a:t>
            </a:r>
            <a:r>
              <a:rPr lang="es-MX" sz="2600" dirty="0"/>
              <a:t>.- </a:t>
            </a:r>
            <a:r>
              <a:rPr lang="es-MX" sz="2600" b="1" dirty="0"/>
              <a:t>Naturaleza jurídica</a:t>
            </a:r>
            <a:r>
              <a:rPr lang="es-MX" sz="2600" dirty="0"/>
              <a:t>.- Los gobiernos autónomos descentralizados parroquiales rurales son personas jurídicas de derecho público, con autonomía política, administrativa y financiera. Estarán integrados por los órganos previstos en este Código para el ejercicio de las competencias que les corresponden.</a:t>
            </a:r>
          </a:p>
          <a:p>
            <a:pPr algn="just"/>
            <a:r>
              <a:rPr lang="es-MX" sz="2600" dirty="0"/>
              <a:t>La sede del gobierno autónomo descentralizado parroquial rural será la cabecera parroquial prevista en la ordenanza cantonal de creación de la parroquia rural.</a:t>
            </a:r>
          </a:p>
        </p:txBody>
      </p:sp>
      <p:pic>
        <p:nvPicPr>
          <p:cNvPr id="8" name="Imagen 7">
            <a:extLst>
              <a:ext uri="{FF2B5EF4-FFF2-40B4-BE49-F238E27FC236}">
                <a16:creationId xmlns:a16="http://schemas.microsoft.com/office/drawing/2014/main" id="{86B4E59E-9916-415B-9575-DED4E8AA6E4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81611" y="0"/>
            <a:ext cx="9335010" cy="1662517"/>
          </a:xfrm>
          <a:prstGeom prst="rect">
            <a:avLst/>
          </a:prstGeom>
          <a:ln>
            <a:noFill/>
          </a:ln>
          <a:extLst>
            <a:ext uri="{53640926-AAD7-44D8-BBD7-CCE9431645EC}">
              <a14:shadowObscured xmlns:a14="http://schemas.microsoft.com/office/drawing/2010/main"/>
            </a:ext>
          </a:extLst>
        </p:spPr>
      </p:pic>
      <p:sp>
        <p:nvSpPr>
          <p:cNvPr id="9" name="CuadroTexto 8">
            <a:extLst>
              <a:ext uri="{FF2B5EF4-FFF2-40B4-BE49-F238E27FC236}">
                <a16:creationId xmlns:a16="http://schemas.microsoft.com/office/drawing/2014/main" id="{2700964E-5A58-4B0B-8B5C-0EC38808B322}"/>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0" name="Imagen 9">
            <a:extLst>
              <a:ext uri="{FF2B5EF4-FFF2-40B4-BE49-F238E27FC236}">
                <a16:creationId xmlns:a16="http://schemas.microsoft.com/office/drawing/2014/main" id="{E39C842E-ED67-45B2-AB0A-642C7034700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11" name="Imagen 10">
            <a:extLst>
              <a:ext uri="{FF2B5EF4-FFF2-40B4-BE49-F238E27FC236}">
                <a16:creationId xmlns:a16="http://schemas.microsoft.com/office/drawing/2014/main" id="{56D622A8-8339-4690-8AA4-818164BA43FF}"/>
              </a:ext>
            </a:extLst>
          </p:cNvPr>
          <p:cNvPicPr>
            <a:picLocks noChangeAspect="1"/>
          </p:cNvPicPr>
          <p:nvPr/>
        </p:nvPicPr>
        <p:blipFill>
          <a:blip r:embed="rId4"/>
          <a:srcRect/>
          <a:stretch>
            <a:fillRect/>
          </a:stretch>
        </p:blipFill>
        <p:spPr bwMode="auto">
          <a:xfrm>
            <a:off x="11354435" y="5937716"/>
            <a:ext cx="837565" cy="870585"/>
          </a:xfrm>
          <a:prstGeom prst="rect">
            <a:avLst/>
          </a:prstGeom>
          <a:noFill/>
          <a:ln w="9525">
            <a:noFill/>
            <a:miter lim="800000"/>
            <a:headEnd/>
            <a:tailEnd/>
          </a:ln>
        </p:spPr>
      </p:pic>
      <p:sp>
        <p:nvSpPr>
          <p:cNvPr id="12" name="CuadroTexto 11">
            <a:extLst>
              <a:ext uri="{FF2B5EF4-FFF2-40B4-BE49-F238E27FC236}">
                <a16:creationId xmlns:a16="http://schemas.microsoft.com/office/drawing/2014/main" id="{607C0623-13B7-4348-B6E2-914F8611080E}"/>
              </a:ext>
            </a:extLst>
          </p:cNvPr>
          <p:cNvSpPr txBox="1"/>
          <p:nvPr/>
        </p:nvSpPr>
        <p:spPr>
          <a:xfrm>
            <a:off x="4774229" y="5775872"/>
            <a:ext cx="339060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000" b="0" i="1"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ADMINISTRACIÓN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000" b="0" i="1"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2023 - 2027</a:t>
            </a:r>
            <a:endParaRPr kumimoji="0" lang="en-US" sz="2000" b="0" i="1" u="none" strike="noStrike" kern="1200" cap="none" spc="0" normalizeH="0" baseline="0" noProof="0" dirty="0">
              <a:ln>
                <a:noFill/>
              </a:ln>
              <a:solidFill>
                <a:prstClr val="white"/>
              </a:solidFill>
              <a:effectLst/>
              <a:uLnTx/>
              <a:uFillTx/>
              <a:latin typeface="Arial Black" panose="020B0A04020102020204" pitchFamily="34" charset="0"/>
              <a:ea typeface="+mn-ea"/>
              <a:cs typeface="+mn-cs"/>
            </a:endParaRPr>
          </a:p>
        </p:txBody>
      </p:sp>
      <p:sp>
        <p:nvSpPr>
          <p:cNvPr id="13" name="CuadroTexto 12">
            <a:extLst>
              <a:ext uri="{FF2B5EF4-FFF2-40B4-BE49-F238E27FC236}">
                <a16:creationId xmlns:a16="http://schemas.microsoft.com/office/drawing/2014/main" id="{C79BC983-D335-4A01-B1C5-8D0C818D04C4}"/>
              </a:ext>
            </a:extLst>
          </p:cNvPr>
          <p:cNvSpPr txBox="1"/>
          <p:nvPr/>
        </p:nvSpPr>
        <p:spPr>
          <a:xfrm>
            <a:off x="9225886" y="6222148"/>
            <a:ext cx="240833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3181201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7565" y="1481542"/>
            <a:ext cx="10515600" cy="1325563"/>
          </a:xfrm>
        </p:spPr>
        <p:txBody>
          <a:bodyPr/>
          <a:lstStyle/>
          <a:p>
            <a:r>
              <a:rPr lang="es-MX" b="1" dirty="0"/>
              <a:t>NATURALEZA JURÍDICA, SEDE Y FUNCIONES</a:t>
            </a:r>
            <a:endParaRPr lang="en-US" b="1" dirty="0"/>
          </a:p>
        </p:txBody>
      </p:sp>
      <p:sp>
        <p:nvSpPr>
          <p:cNvPr id="3" name="Marcador de contenido 2"/>
          <p:cNvSpPr>
            <a:spLocks noGrp="1"/>
          </p:cNvSpPr>
          <p:nvPr>
            <p:ph idx="1"/>
          </p:nvPr>
        </p:nvSpPr>
        <p:spPr>
          <a:xfrm>
            <a:off x="838835" y="2645841"/>
            <a:ext cx="10515600" cy="3841012"/>
          </a:xfrm>
        </p:spPr>
        <p:txBody>
          <a:bodyPr>
            <a:normAutofit fontScale="92500" lnSpcReduction="20000"/>
          </a:bodyPr>
          <a:lstStyle/>
          <a:p>
            <a:pPr algn="just"/>
            <a:r>
              <a:rPr lang="es-MX" b="1" dirty="0"/>
              <a:t>Art. 64.- Funciones.</a:t>
            </a:r>
            <a:r>
              <a:rPr lang="es-MX" dirty="0"/>
              <a:t>- Son funciones del gobierno autónomo descentralizado parroquial rural: </a:t>
            </a:r>
          </a:p>
          <a:p>
            <a:pPr marL="514350" indent="-514350" algn="just">
              <a:buAutoNum type="alphaLcParenR"/>
            </a:pPr>
            <a:r>
              <a:rPr lang="es-MX" dirty="0"/>
              <a:t>Promover el desarrollo sustentable de su circunscripción territorial parroquial, para garantizar la realización del buen vivir a través de la implementación de políticas públicas parroquiales, en el marco de sus competencias constitucionales y legales;</a:t>
            </a:r>
          </a:p>
          <a:p>
            <a:pPr marL="514350" indent="-514350" algn="just">
              <a:buAutoNum type="alphaLcParenR"/>
            </a:pPr>
            <a:r>
              <a:rPr lang="es-MX" dirty="0"/>
              <a:t>Diseñar e impulsar políticas de promoción y construcción de equidad e inclusión en su</a:t>
            </a:r>
            <a:r>
              <a:rPr lang="en-US" dirty="0"/>
              <a:t> </a:t>
            </a:r>
            <a:r>
              <a:rPr lang="es-MX" dirty="0"/>
              <a:t>territorio, en el marco de sus competencias constitucionales y legales;</a:t>
            </a:r>
          </a:p>
          <a:p>
            <a:pPr marL="514350" indent="-514350" algn="just">
              <a:buAutoNum type="alphaLcParenR"/>
            </a:pPr>
            <a:r>
              <a:rPr lang="es-MX" dirty="0"/>
              <a:t>Implementar un sistema de participación ciudadana para el ejercicio de los derechos y avanzar en la gestión democrática de la acción parroquial </a:t>
            </a:r>
          </a:p>
        </p:txBody>
      </p:sp>
      <p:pic>
        <p:nvPicPr>
          <p:cNvPr id="4" name="Imagen 3">
            <a:extLst>
              <a:ext uri="{FF2B5EF4-FFF2-40B4-BE49-F238E27FC236}">
                <a16:creationId xmlns:a16="http://schemas.microsoft.com/office/drawing/2014/main" id="{17239F16-6D19-4AC7-B3CA-767701A0EBD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81611" y="0"/>
            <a:ext cx="9335010" cy="1662517"/>
          </a:xfrm>
          <a:prstGeom prst="rect">
            <a:avLst/>
          </a:prstGeom>
          <a:ln>
            <a:noFill/>
          </a:ln>
          <a:extLst>
            <a:ext uri="{53640926-AAD7-44D8-BBD7-CCE9431645EC}">
              <a14:shadowObscured xmlns:a14="http://schemas.microsoft.com/office/drawing/2010/main"/>
            </a:ext>
          </a:extLst>
        </p:spPr>
      </p:pic>
      <p:sp>
        <p:nvSpPr>
          <p:cNvPr id="5" name="CuadroTexto 4">
            <a:extLst>
              <a:ext uri="{FF2B5EF4-FFF2-40B4-BE49-F238E27FC236}">
                <a16:creationId xmlns:a16="http://schemas.microsoft.com/office/drawing/2014/main" id="{D8F26120-66BD-47CC-9219-1AB50B12A2BE}"/>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n 5">
            <a:extLst>
              <a:ext uri="{FF2B5EF4-FFF2-40B4-BE49-F238E27FC236}">
                <a16:creationId xmlns:a16="http://schemas.microsoft.com/office/drawing/2014/main" id="{ABA0D36D-E8E3-4C46-93A6-E40344E0004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7" name="Imagen 6">
            <a:extLst>
              <a:ext uri="{FF2B5EF4-FFF2-40B4-BE49-F238E27FC236}">
                <a16:creationId xmlns:a16="http://schemas.microsoft.com/office/drawing/2014/main" id="{527F0BFA-2172-40C9-8B55-DB57B3BDBF97}"/>
              </a:ext>
            </a:extLst>
          </p:cNvPr>
          <p:cNvPicPr>
            <a:picLocks noChangeAspect="1"/>
          </p:cNvPicPr>
          <p:nvPr/>
        </p:nvPicPr>
        <p:blipFill>
          <a:blip r:embed="rId4"/>
          <a:srcRect/>
          <a:stretch>
            <a:fillRect/>
          </a:stretch>
        </p:blipFill>
        <p:spPr bwMode="auto">
          <a:xfrm>
            <a:off x="11354435" y="5937716"/>
            <a:ext cx="837565" cy="870585"/>
          </a:xfrm>
          <a:prstGeom prst="rect">
            <a:avLst/>
          </a:prstGeom>
          <a:noFill/>
          <a:ln w="9525">
            <a:noFill/>
            <a:miter lim="800000"/>
            <a:headEnd/>
            <a:tailEnd/>
          </a:ln>
        </p:spPr>
      </p:pic>
      <p:sp>
        <p:nvSpPr>
          <p:cNvPr id="8" name="CuadroTexto 7">
            <a:extLst>
              <a:ext uri="{FF2B5EF4-FFF2-40B4-BE49-F238E27FC236}">
                <a16:creationId xmlns:a16="http://schemas.microsoft.com/office/drawing/2014/main" id="{D5B48E2B-4615-4E2F-9E5F-5A32EF734511}"/>
              </a:ext>
            </a:extLst>
          </p:cNvPr>
          <p:cNvSpPr txBox="1"/>
          <p:nvPr/>
        </p:nvSpPr>
        <p:spPr>
          <a:xfrm>
            <a:off x="9225886" y="6222148"/>
            <a:ext cx="240833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3129965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61030" y="1520787"/>
            <a:ext cx="10515600" cy="1325563"/>
          </a:xfrm>
        </p:spPr>
        <p:txBody>
          <a:bodyPr/>
          <a:lstStyle/>
          <a:p>
            <a:r>
              <a:rPr lang="es-MX" b="1" dirty="0"/>
              <a:t>NATURALEZA JURÍDICA, SEDE Y FUNCIONES</a:t>
            </a:r>
            <a:endParaRPr lang="en-US" b="1" dirty="0"/>
          </a:p>
        </p:txBody>
      </p:sp>
      <p:sp>
        <p:nvSpPr>
          <p:cNvPr id="3" name="Marcador de contenido 2"/>
          <p:cNvSpPr>
            <a:spLocks noGrp="1"/>
          </p:cNvSpPr>
          <p:nvPr>
            <p:ph idx="1"/>
          </p:nvPr>
        </p:nvSpPr>
        <p:spPr>
          <a:xfrm>
            <a:off x="838200" y="2909283"/>
            <a:ext cx="10515600" cy="3267680"/>
          </a:xfrm>
        </p:spPr>
        <p:txBody>
          <a:bodyPr>
            <a:normAutofit fontScale="77500" lnSpcReduction="20000"/>
          </a:bodyPr>
          <a:lstStyle/>
          <a:p>
            <a:pPr marL="514350" indent="-514350">
              <a:buAutoNum type="alphaLcParenR" startAt="4"/>
            </a:pPr>
            <a:r>
              <a:rPr lang="es-ES" sz="3400" b="0" i="0" u="none" strike="noStrike" baseline="0" dirty="0">
                <a:solidFill>
                  <a:srgbClr val="000000"/>
                </a:solidFill>
                <a:latin typeface="Calibri" panose="020F0502020204030204" pitchFamily="34" charset="0"/>
              </a:rPr>
              <a:t>Elaborar el plan parroquial rural de desarrollo; el de ordenamiento territorial y las políticas públicas; ejecutar las acciones de ámbito parroquial que se deriven de sus competencias, de manera coordinada con la planificación cantonal y provincial; y, realizar en forma permanente el seguimiento y rendición de cuentas sobre el cumplimiento de las metas establecidas; </a:t>
            </a:r>
            <a:endParaRPr lang="es-MX" sz="3400" dirty="0"/>
          </a:p>
          <a:p>
            <a:pPr marL="514350" indent="-514350">
              <a:buAutoNum type="alphaLcParenR" startAt="4"/>
            </a:pPr>
            <a:r>
              <a:rPr lang="es-MX" sz="3400" dirty="0"/>
              <a:t>Ejecutar las competencias exclusivas y concurrentes reconocidas por la Constitución y la ley;</a:t>
            </a:r>
          </a:p>
          <a:p>
            <a:pPr marL="514350" indent="-514350">
              <a:buAutoNum type="alphaLcParenR" startAt="4"/>
            </a:pPr>
            <a:r>
              <a:rPr lang="es-MX" sz="3400" dirty="0"/>
              <a:t>Vigilar la ejecución de obras y la calidad de los servicios públicos y propiciar la organización de la ciudadanía en la parroquia;</a:t>
            </a:r>
          </a:p>
          <a:p>
            <a:pPr marL="514350" indent="-514350">
              <a:buAutoNum type="alphaLcParenR" startAt="4"/>
            </a:pPr>
            <a:endParaRPr lang="es-MX" dirty="0"/>
          </a:p>
        </p:txBody>
      </p:sp>
      <p:pic>
        <p:nvPicPr>
          <p:cNvPr id="4" name="Imagen 3">
            <a:extLst>
              <a:ext uri="{FF2B5EF4-FFF2-40B4-BE49-F238E27FC236}">
                <a16:creationId xmlns:a16="http://schemas.microsoft.com/office/drawing/2014/main" id="{17239F16-6D19-4AC7-B3CA-767701A0EBD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81611" y="0"/>
            <a:ext cx="9335010" cy="1662517"/>
          </a:xfrm>
          <a:prstGeom prst="rect">
            <a:avLst/>
          </a:prstGeom>
          <a:ln>
            <a:noFill/>
          </a:ln>
          <a:extLst>
            <a:ext uri="{53640926-AAD7-44D8-BBD7-CCE9431645EC}">
              <a14:shadowObscured xmlns:a14="http://schemas.microsoft.com/office/drawing/2010/main"/>
            </a:ext>
          </a:extLst>
        </p:spPr>
      </p:pic>
      <p:sp>
        <p:nvSpPr>
          <p:cNvPr id="5" name="CuadroTexto 4">
            <a:extLst>
              <a:ext uri="{FF2B5EF4-FFF2-40B4-BE49-F238E27FC236}">
                <a16:creationId xmlns:a16="http://schemas.microsoft.com/office/drawing/2014/main" id="{D8F26120-66BD-47CC-9219-1AB50B12A2BE}"/>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n 5">
            <a:extLst>
              <a:ext uri="{FF2B5EF4-FFF2-40B4-BE49-F238E27FC236}">
                <a16:creationId xmlns:a16="http://schemas.microsoft.com/office/drawing/2014/main" id="{ABA0D36D-E8E3-4C46-93A6-E40344E0004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7" name="Imagen 6">
            <a:extLst>
              <a:ext uri="{FF2B5EF4-FFF2-40B4-BE49-F238E27FC236}">
                <a16:creationId xmlns:a16="http://schemas.microsoft.com/office/drawing/2014/main" id="{527F0BFA-2172-40C9-8B55-DB57B3BDBF97}"/>
              </a:ext>
            </a:extLst>
          </p:cNvPr>
          <p:cNvPicPr>
            <a:picLocks noChangeAspect="1"/>
          </p:cNvPicPr>
          <p:nvPr/>
        </p:nvPicPr>
        <p:blipFill>
          <a:blip r:embed="rId4"/>
          <a:srcRect/>
          <a:stretch>
            <a:fillRect/>
          </a:stretch>
        </p:blipFill>
        <p:spPr bwMode="auto">
          <a:xfrm>
            <a:off x="11354435" y="5937716"/>
            <a:ext cx="837565" cy="870585"/>
          </a:xfrm>
          <a:prstGeom prst="rect">
            <a:avLst/>
          </a:prstGeom>
          <a:noFill/>
          <a:ln w="9525">
            <a:noFill/>
            <a:miter lim="800000"/>
            <a:headEnd/>
            <a:tailEnd/>
          </a:ln>
        </p:spPr>
      </p:pic>
      <p:sp>
        <p:nvSpPr>
          <p:cNvPr id="8" name="CuadroTexto 7">
            <a:extLst>
              <a:ext uri="{FF2B5EF4-FFF2-40B4-BE49-F238E27FC236}">
                <a16:creationId xmlns:a16="http://schemas.microsoft.com/office/drawing/2014/main" id="{D5B48E2B-4615-4E2F-9E5F-5A32EF734511}"/>
              </a:ext>
            </a:extLst>
          </p:cNvPr>
          <p:cNvSpPr txBox="1"/>
          <p:nvPr/>
        </p:nvSpPr>
        <p:spPr>
          <a:xfrm>
            <a:off x="9225886" y="6222148"/>
            <a:ext cx="240833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2988039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835" y="2674048"/>
            <a:ext cx="10515600" cy="3837031"/>
          </a:xfrm>
        </p:spPr>
        <p:txBody>
          <a:bodyPr>
            <a:normAutofit fontScale="47500" lnSpcReduction="20000"/>
          </a:bodyPr>
          <a:lstStyle/>
          <a:p>
            <a:pPr marL="514350" indent="-514350">
              <a:buFont typeface="+mj-lt"/>
              <a:buAutoNum type="alphaLcParenR" startAt="7"/>
            </a:pPr>
            <a:r>
              <a:rPr lang="es-MX" sz="4700" dirty="0"/>
              <a:t>Fomentar la inversión y el desarrollo económico especialmente de la economía popular y solidaria, en sectores como la agricultura, ganadería, artesanía y turismo, entre otros, en coordinación con los demás gobiernos autónomos descentralizados;</a:t>
            </a:r>
          </a:p>
          <a:p>
            <a:pPr marL="514350" indent="-514350">
              <a:buFont typeface="Arial" panose="020B0604020202020204" pitchFamily="34" charset="0"/>
              <a:buAutoNum type="alphaLcParenR" startAt="7"/>
            </a:pPr>
            <a:r>
              <a:rPr lang="es-MX" sz="4700" dirty="0"/>
              <a:t>Articular a los actores de la economía popular y solidaria a la provisión de bienes y servicios públicos;</a:t>
            </a:r>
          </a:p>
          <a:p>
            <a:pPr marL="514350" indent="-514350">
              <a:buFont typeface="Arial" panose="020B0604020202020204" pitchFamily="34" charset="0"/>
              <a:buAutoNum type="alphaLcParenR" startAt="7"/>
            </a:pPr>
            <a:r>
              <a:rPr lang="es-MX" sz="4700" dirty="0"/>
              <a:t>Promover y patrocinar las culturas, las artes, actividades deportivas y recreativas en beneficio de la colectividad;</a:t>
            </a:r>
          </a:p>
          <a:p>
            <a:pPr marL="514350" indent="-514350">
              <a:buAutoNum type="alphaLcParenR" startAt="7"/>
            </a:pPr>
            <a:r>
              <a:rPr lang="es-MX" sz="4700" dirty="0"/>
              <a:t>Prestar los servicios públicos que les sean expresamente delegados o descentralizados con criterios de calidad, eficacia y eficiencia; y observando los principios de universalidad, accesibilidad, regularidad y continuidad previstos en la Constitución;</a:t>
            </a:r>
          </a:p>
          <a:p>
            <a:pPr marL="514350" indent="-514350">
              <a:buAutoNum type="alphaLcParenR" startAt="7"/>
            </a:pPr>
            <a:r>
              <a:rPr lang="es-MX" sz="4700" dirty="0"/>
              <a:t>Promover los sistemas de protección integral a los grupos de atención prioritaria para garantizar los derechos consagrados en la Constitución, en el marco de sus competencias;</a:t>
            </a:r>
          </a:p>
          <a:p>
            <a:endParaRPr lang="en-US" dirty="0"/>
          </a:p>
        </p:txBody>
      </p:sp>
      <p:pic>
        <p:nvPicPr>
          <p:cNvPr id="4" name="Imagen 3">
            <a:extLst>
              <a:ext uri="{FF2B5EF4-FFF2-40B4-BE49-F238E27FC236}">
                <a16:creationId xmlns:a16="http://schemas.microsoft.com/office/drawing/2014/main" id="{C6844A74-FCE3-4B9E-9B8D-83F35A61DF5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125179" y="112632"/>
            <a:ext cx="9335010" cy="1662517"/>
          </a:xfrm>
          <a:prstGeom prst="rect">
            <a:avLst/>
          </a:prstGeom>
          <a:ln>
            <a:noFill/>
          </a:ln>
          <a:extLst>
            <a:ext uri="{53640926-AAD7-44D8-BBD7-CCE9431645EC}">
              <a14:shadowObscured xmlns:a14="http://schemas.microsoft.com/office/drawing/2010/main"/>
            </a:ext>
          </a:extLst>
        </p:spPr>
      </p:pic>
      <p:sp>
        <p:nvSpPr>
          <p:cNvPr id="5" name="CuadroTexto 4">
            <a:extLst>
              <a:ext uri="{FF2B5EF4-FFF2-40B4-BE49-F238E27FC236}">
                <a16:creationId xmlns:a16="http://schemas.microsoft.com/office/drawing/2014/main" id="{2FC6C92B-B441-44FD-BDA8-3866757DAD46}"/>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n 5">
            <a:extLst>
              <a:ext uri="{FF2B5EF4-FFF2-40B4-BE49-F238E27FC236}">
                <a16:creationId xmlns:a16="http://schemas.microsoft.com/office/drawing/2014/main" id="{647E8770-7754-4C9E-B9FB-9DCBFED9A43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7" name="Imagen 6">
            <a:extLst>
              <a:ext uri="{FF2B5EF4-FFF2-40B4-BE49-F238E27FC236}">
                <a16:creationId xmlns:a16="http://schemas.microsoft.com/office/drawing/2014/main" id="{13DDB42F-B4A2-41B1-9A01-1A2327AA3312}"/>
              </a:ext>
            </a:extLst>
          </p:cNvPr>
          <p:cNvPicPr>
            <a:picLocks noChangeAspect="1"/>
          </p:cNvPicPr>
          <p:nvPr/>
        </p:nvPicPr>
        <p:blipFill>
          <a:blip r:embed="rId4"/>
          <a:srcRect/>
          <a:stretch>
            <a:fillRect/>
          </a:stretch>
        </p:blipFill>
        <p:spPr bwMode="auto">
          <a:xfrm>
            <a:off x="11354435" y="5937716"/>
            <a:ext cx="837565" cy="870585"/>
          </a:xfrm>
          <a:prstGeom prst="rect">
            <a:avLst/>
          </a:prstGeom>
          <a:noFill/>
          <a:ln w="9525">
            <a:noFill/>
            <a:miter lim="800000"/>
            <a:headEnd/>
            <a:tailEnd/>
          </a:ln>
        </p:spPr>
      </p:pic>
      <p:sp>
        <p:nvSpPr>
          <p:cNvPr id="8" name="CuadroTexto 7">
            <a:extLst>
              <a:ext uri="{FF2B5EF4-FFF2-40B4-BE49-F238E27FC236}">
                <a16:creationId xmlns:a16="http://schemas.microsoft.com/office/drawing/2014/main" id="{A4D32E43-5E49-4FEE-937A-6F54EF0A9B01}"/>
              </a:ext>
            </a:extLst>
          </p:cNvPr>
          <p:cNvSpPr txBox="1"/>
          <p:nvPr/>
        </p:nvSpPr>
        <p:spPr>
          <a:xfrm>
            <a:off x="9225886" y="6222148"/>
            <a:ext cx="240833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sp>
        <p:nvSpPr>
          <p:cNvPr id="9" name="Título 1">
            <a:extLst>
              <a:ext uri="{FF2B5EF4-FFF2-40B4-BE49-F238E27FC236}">
                <a16:creationId xmlns:a16="http://schemas.microsoft.com/office/drawing/2014/main" id="{0C183F80-7E0B-46CB-A485-EE7C9B72AAA6}"/>
              </a:ext>
            </a:extLst>
          </p:cNvPr>
          <p:cNvSpPr txBox="1">
            <a:spLocks/>
          </p:cNvSpPr>
          <p:nvPr/>
        </p:nvSpPr>
        <p:spPr>
          <a:xfrm>
            <a:off x="961030" y="152078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b="1"/>
              <a:t>NATURALEZA JURÍDICA, SEDE Y FUNCIONES</a:t>
            </a:r>
            <a:endParaRPr lang="en-US" b="1" dirty="0"/>
          </a:p>
        </p:txBody>
      </p:sp>
    </p:spTree>
    <p:extLst>
      <p:ext uri="{BB962C8B-B14F-4D97-AF65-F5344CB8AC3E}">
        <p14:creationId xmlns:p14="http://schemas.microsoft.com/office/powerpoint/2010/main" val="4111935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835" y="2846350"/>
            <a:ext cx="10515600" cy="3664730"/>
          </a:xfrm>
        </p:spPr>
        <p:txBody>
          <a:bodyPr>
            <a:normAutofit fontScale="47500" lnSpcReduction="20000"/>
          </a:bodyPr>
          <a:lstStyle/>
          <a:p>
            <a:pPr marL="514350" indent="-514350">
              <a:buAutoNum type="alphaLcParenR" startAt="7"/>
            </a:pPr>
            <a:r>
              <a:rPr lang="es-MX" sz="4700" dirty="0"/>
              <a:t>Promover y coordinar la colaboración de los moradores de su circunscripción territorial en mingas o cualquier otra forma de participación social, para la realización de obras de interés comunitario;</a:t>
            </a:r>
          </a:p>
          <a:p>
            <a:pPr marL="514350" indent="-514350">
              <a:buAutoNum type="alphaLcParenR" startAt="7"/>
            </a:pPr>
            <a:r>
              <a:rPr lang="es-MX" sz="4700" dirty="0"/>
              <a:t>(Sustituido por el Art. 14 de la Ley s/n, R.O. 266-S, 13-VIII-2020).- Coordinar con la Policía Nacional, la sociedad y otros organismos lo relacionado con la seguridad ciudadana, en el ámbito de sus competencias;</a:t>
            </a:r>
          </a:p>
          <a:p>
            <a:pPr marL="514350" indent="-514350">
              <a:buAutoNum type="alphaLcParenR" startAt="7"/>
            </a:pPr>
            <a:r>
              <a:rPr lang="es-MX" sz="4700" dirty="0"/>
              <a:t>(Sustituido por el Art. 14 de la Ley s/n, R.O. 266-S, 13-VIII-2020).- Implementar planes y programas destinados a la prevención integral del fenómeno socioeconómico de las drogas, conforme con las disposiciones legales sobre esta materia y en el marco de la política nacional; y</a:t>
            </a:r>
          </a:p>
          <a:p>
            <a:pPr marL="514350" indent="-514350">
              <a:buAutoNum type="alphaLcParenR" startAt="7"/>
            </a:pPr>
            <a:r>
              <a:rPr lang="es-MX" sz="4700" dirty="0"/>
              <a:t>(Agregado por el Art. 14 de la Ley s/n, R.O. 266-S, 13-VIII-2020).- Las demás que determine la Ley.</a:t>
            </a:r>
            <a:endParaRPr lang="en-US" sz="4700" dirty="0"/>
          </a:p>
          <a:p>
            <a:endParaRPr lang="en-US" dirty="0"/>
          </a:p>
        </p:txBody>
      </p:sp>
      <p:pic>
        <p:nvPicPr>
          <p:cNvPr id="4" name="Imagen 3">
            <a:extLst>
              <a:ext uri="{FF2B5EF4-FFF2-40B4-BE49-F238E27FC236}">
                <a16:creationId xmlns:a16="http://schemas.microsoft.com/office/drawing/2014/main" id="{C6844A74-FCE3-4B9E-9B8D-83F35A61DF5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125179" y="112632"/>
            <a:ext cx="9335010" cy="1662517"/>
          </a:xfrm>
          <a:prstGeom prst="rect">
            <a:avLst/>
          </a:prstGeom>
          <a:ln>
            <a:noFill/>
          </a:ln>
          <a:extLst>
            <a:ext uri="{53640926-AAD7-44D8-BBD7-CCE9431645EC}">
              <a14:shadowObscured xmlns:a14="http://schemas.microsoft.com/office/drawing/2010/main"/>
            </a:ext>
          </a:extLst>
        </p:spPr>
      </p:pic>
      <p:sp>
        <p:nvSpPr>
          <p:cNvPr id="5" name="CuadroTexto 4">
            <a:extLst>
              <a:ext uri="{FF2B5EF4-FFF2-40B4-BE49-F238E27FC236}">
                <a16:creationId xmlns:a16="http://schemas.microsoft.com/office/drawing/2014/main" id="{2FC6C92B-B441-44FD-BDA8-3866757DAD46}"/>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n 5">
            <a:extLst>
              <a:ext uri="{FF2B5EF4-FFF2-40B4-BE49-F238E27FC236}">
                <a16:creationId xmlns:a16="http://schemas.microsoft.com/office/drawing/2014/main" id="{647E8770-7754-4C9E-B9FB-9DCBFED9A43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7" name="Imagen 6">
            <a:extLst>
              <a:ext uri="{FF2B5EF4-FFF2-40B4-BE49-F238E27FC236}">
                <a16:creationId xmlns:a16="http://schemas.microsoft.com/office/drawing/2014/main" id="{13DDB42F-B4A2-41B1-9A01-1A2327AA3312}"/>
              </a:ext>
            </a:extLst>
          </p:cNvPr>
          <p:cNvPicPr>
            <a:picLocks noChangeAspect="1"/>
          </p:cNvPicPr>
          <p:nvPr/>
        </p:nvPicPr>
        <p:blipFill>
          <a:blip r:embed="rId4"/>
          <a:srcRect/>
          <a:stretch>
            <a:fillRect/>
          </a:stretch>
        </p:blipFill>
        <p:spPr bwMode="auto">
          <a:xfrm>
            <a:off x="11354435" y="5937716"/>
            <a:ext cx="837565" cy="870585"/>
          </a:xfrm>
          <a:prstGeom prst="rect">
            <a:avLst/>
          </a:prstGeom>
          <a:noFill/>
          <a:ln w="9525">
            <a:noFill/>
            <a:miter lim="800000"/>
            <a:headEnd/>
            <a:tailEnd/>
          </a:ln>
        </p:spPr>
      </p:pic>
      <p:sp>
        <p:nvSpPr>
          <p:cNvPr id="8" name="CuadroTexto 7">
            <a:extLst>
              <a:ext uri="{FF2B5EF4-FFF2-40B4-BE49-F238E27FC236}">
                <a16:creationId xmlns:a16="http://schemas.microsoft.com/office/drawing/2014/main" id="{A4D32E43-5E49-4FEE-937A-6F54EF0A9B01}"/>
              </a:ext>
            </a:extLst>
          </p:cNvPr>
          <p:cNvSpPr txBox="1"/>
          <p:nvPr/>
        </p:nvSpPr>
        <p:spPr>
          <a:xfrm>
            <a:off x="9225886" y="6222148"/>
            <a:ext cx="240833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sp>
        <p:nvSpPr>
          <p:cNvPr id="9" name="Título 1">
            <a:extLst>
              <a:ext uri="{FF2B5EF4-FFF2-40B4-BE49-F238E27FC236}">
                <a16:creationId xmlns:a16="http://schemas.microsoft.com/office/drawing/2014/main" id="{0C183F80-7E0B-46CB-A485-EE7C9B72AAA6}"/>
              </a:ext>
            </a:extLst>
          </p:cNvPr>
          <p:cNvSpPr txBox="1">
            <a:spLocks/>
          </p:cNvSpPr>
          <p:nvPr/>
        </p:nvSpPr>
        <p:spPr>
          <a:xfrm>
            <a:off x="961030" y="152078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b="1" dirty="0"/>
              <a:t>NATURALEZA JURÍDICA, SEDE Y FUNCIONES</a:t>
            </a:r>
            <a:endParaRPr lang="en-US" b="1" dirty="0"/>
          </a:p>
        </p:txBody>
      </p:sp>
    </p:spTree>
    <p:extLst>
      <p:ext uri="{BB962C8B-B14F-4D97-AF65-F5344CB8AC3E}">
        <p14:creationId xmlns:p14="http://schemas.microsoft.com/office/powerpoint/2010/main" val="4060146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67787" y="2148807"/>
            <a:ext cx="10515600" cy="4402118"/>
          </a:xfrm>
        </p:spPr>
        <p:txBody>
          <a:bodyPr>
            <a:normAutofit fontScale="85000" lnSpcReduction="10000"/>
          </a:bodyPr>
          <a:lstStyle/>
          <a:p>
            <a:pPr marL="0" indent="0" algn="just">
              <a:buNone/>
            </a:pPr>
            <a:r>
              <a:rPr lang="es-MX" b="1" dirty="0"/>
              <a:t>Art. 65.- Competencias exclusivas del gobierno autónomo descentralizado parroquial rural.- </a:t>
            </a:r>
            <a:r>
              <a:rPr lang="es-MX" dirty="0"/>
              <a:t>Los gobiernos autónomos descentralizados parroquiales rurales ejercerán las siguientes competencias exclusivas, sin perjuicio de otras que se determinen:</a:t>
            </a:r>
          </a:p>
          <a:p>
            <a:pPr marL="514350" indent="-514350" algn="just">
              <a:buAutoNum type="alphaLcParenR"/>
            </a:pPr>
            <a:r>
              <a:rPr lang="es-MX" dirty="0"/>
              <a:t>Planificar junto con otras instituciones del sector público y actores de la sociedad el desarrollo parroquial y su correspondiente ordenamiento territorial, en coordinación con el gobierno cantonal y provincial en el marco de la interculturalidad y plurinacionalidad y el respeto a la diversidad;</a:t>
            </a:r>
          </a:p>
          <a:p>
            <a:pPr marL="514350" indent="-514350" algn="just">
              <a:buAutoNum type="alphaLcParenR"/>
            </a:pPr>
            <a:r>
              <a:rPr lang="es-MX" dirty="0"/>
              <a:t>Planificar, construir y mantener la infraestructura física, los equipamientos y los espacios públicos de la parroquia, contenidos en los planes de desarrollo e incluidos en los presupuestos participativos anuales; </a:t>
            </a:r>
          </a:p>
          <a:p>
            <a:pPr marL="514350" indent="-514350" algn="just">
              <a:buFont typeface="Arial" panose="020B0604020202020204" pitchFamily="34" charset="0"/>
              <a:buAutoNum type="alphaLcParenR"/>
            </a:pPr>
            <a:r>
              <a:rPr lang="es-MX" sz="2800" dirty="0"/>
              <a:t>Planificar y mantener, en coordinación con los gobiernos provinciales, la vialidad parroquial rural;</a:t>
            </a:r>
          </a:p>
        </p:txBody>
      </p:sp>
      <p:pic>
        <p:nvPicPr>
          <p:cNvPr id="4" name="Imagen 3">
            <a:extLst>
              <a:ext uri="{FF2B5EF4-FFF2-40B4-BE49-F238E27FC236}">
                <a16:creationId xmlns:a16="http://schemas.microsoft.com/office/drawing/2014/main" id="{E4B37552-BBB2-41BA-A4C3-FC6075EDCD4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0" y="0"/>
            <a:ext cx="9335010" cy="1662517"/>
          </a:xfrm>
          <a:prstGeom prst="rect">
            <a:avLst/>
          </a:prstGeom>
          <a:ln>
            <a:noFill/>
          </a:ln>
          <a:extLst>
            <a:ext uri="{53640926-AAD7-44D8-BBD7-CCE9431645EC}">
              <a14:shadowObscured xmlns:a14="http://schemas.microsoft.com/office/drawing/2010/main"/>
            </a:ext>
          </a:extLst>
        </p:spPr>
      </p:pic>
      <p:sp>
        <p:nvSpPr>
          <p:cNvPr id="5" name="CuadroTexto 4">
            <a:extLst>
              <a:ext uri="{FF2B5EF4-FFF2-40B4-BE49-F238E27FC236}">
                <a16:creationId xmlns:a16="http://schemas.microsoft.com/office/drawing/2014/main" id="{36DCAFA7-3BF9-4C4D-BB1C-12279EF9E875}"/>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n 5">
            <a:extLst>
              <a:ext uri="{FF2B5EF4-FFF2-40B4-BE49-F238E27FC236}">
                <a16:creationId xmlns:a16="http://schemas.microsoft.com/office/drawing/2014/main" id="{62E6E0B4-DBEA-468D-80A9-422C1BC0E25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7" name="Imagen 6">
            <a:extLst>
              <a:ext uri="{FF2B5EF4-FFF2-40B4-BE49-F238E27FC236}">
                <a16:creationId xmlns:a16="http://schemas.microsoft.com/office/drawing/2014/main" id="{C3545997-6DDB-43AE-9E7D-B35FF53A859B}"/>
              </a:ext>
            </a:extLst>
          </p:cNvPr>
          <p:cNvPicPr>
            <a:picLocks noChangeAspect="1"/>
          </p:cNvPicPr>
          <p:nvPr/>
        </p:nvPicPr>
        <p:blipFill>
          <a:blip r:embed="rId4"/>
          <a:srcRect/>
          <a:stretch>
            <a:fillRect/>
          </a:stretch>
        </p:blipFill>
        <p:spPr bwMode="auto">
          <a:xfrm>
            <a:off x="11354435" y="5937716"/>
            <a:ext cx="837565" cy="870585"/>
          </a:xfrm>
          <a:prstGeom prst="rect">
            <a:avLst/>
          </a:prstGeom>
          <a:noFill/>
          <a:ln w="9525">
            <a:noFill/>
            <a:miter lim="800000"/>
            <a:headEnd/>
            <a:tailEnd/>
          </a:ln>
        </p:spPr>
      </p:pic>
      <p:sp>
        <p:nvSpPr>
          <p:cNvPr id="8" name="CuadroTexto 7">
            <a:extLst>
              <a:ext uri="{FF2B5EF4-FFF2-40B4-BE49-F238E27FC236}">
                <a16:creationId xmlns:a16="http://schemas.microsoft.com/office/drawing/2014/main" id="{F0E46921-97B3-4B21-915F-453DA69FBEF9}"/>
              </a:ext>
            </a:extLst>
          </p:cNvPr>
          <p:cNvSpPr txBox="1"/>
          <p:nvPr/>
        </p:nvSpPr>
        <p:spPr>
          <a:xfrm>
            <a:off x="9225886" y="6222148"/>
            <a:ext cx="240833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1666760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58605" y="1662517"/>
            <a:ext cx="10223126" cy="3627995"/>
          </a:xfrm>
        </p:spPr>
        <p:txBody>
          <a:bodyPr>
            <a:noAutofit/>
          </a:bodyPr>
          <a:lstStyle/>
          <a:p>
            <a:pPr marL="0" indent="0" algn="just">
              <a:buNone/>
            </a:pPr>
            <a:r>
              <a:rPr lang="es-MX" sz="2400" b="1" dirty="0"/>
              <a:t>Art. 65.- Competencias exclusivas del gobierno autónomo descentralizado parroquial rural.-</a:t>
            </a:r>
            <a:endParaRPr lang="es-MX" sz="2400" dirty="0"/>
          </a:p>
          <a:p>
            <a:pPr marL="514350" indent="-514350" algn="just">
              <a:buFont typeface="+mj-lt"/>
              <a:buAutoNum type="alphaLcParenR" startAt="4"/>
            </a:pPr>
            <a:r>
              <a:rPr lang="es-MX" sz="2400" dirty="0"/>
              <a:t>Incentivar el desarrollo de actividades productivas comunitarias, la preservación de la biodiversidad y la protección del ambiente:</a:t>
            </a:r>
          </a:p>
          <a:p>
            <a:pPr marL="514350" indent="-514350" algn="just">
              <a:buAutoNum type="alphaLcParenR" startAt="4"/>
            </a:pPr>
            <a:r>
              <a:rPr lang="es-MX" sz="2400" dirty="0"/>
              <a:t>Gestionar, coordinar y administrar los servicios públicos que le sean delegados o descentralizados por otros niveles de gobierno;</a:t>
            </a:r>
          </a:p>
          <a:p>
            <a:pPr marL="514350" indent="-514350" algn="just">
              <a:buAutoNum type="alphaLcParenR" startAt="4"/>
            </a:pPr>
            <a:r>
              <a:rPr lang="es-MX" sz="2400" dirty="0"/>
              <a:t>Promover la organización de los ciudadanos de las comunas, recintos y demás asentamientos rurales, con el carácter de organizaciones territoriales de base;</a:t>
            </a:r>
          </a:p>
          <a:p>
            <a:pPr marL="514350" indent="-514350" algn="just">
              <a:buAutoNum type="alphaLcParenR" startAt="4"/>
            </a:pPr>
            <a:r>
              <a:rPr lang="es-MX" sz="2400" dirty="0"/>
              <a:t>Gestionar la cooperación internacional para el cumplimiento de sus competencias; y, </a:t>
            </a:r>
          </a:p>
          <a:p>
            <a:pPr marL="514350" indent="-514350" algn="just">
              <a:buAutoNum type="alphaLcParenR" startAt="4"/>
            </a:pPr>
            <a:r>
              <a:rPr lang="es-MX" sz="2400" dirty="0"/>
              <a:t>Vigilar la ejecución de obras y la calidad de los servicios públicos.</a:t>
            </a:r>
            <a:endParaRPr lang="en-US" sz="2400" dirty="0"/>
          </a:p>
        </p:txBody>
      </p:sp>
      <p:pic>
        <p:nvPicPr>
          <p:cNvPr id="4" name="Imagen 3">
            <a:extLst>
              <a:ext uri="{FF2B5EF4-FFF2-40B4-BE49-F238E27FC236}">
                <a16:creationId xmlns:a16="http://schemas.microsoft.com/office/drawing/2014/main" id="{E4B37552-BBB2-41BA-A4C3-FC6075EDCD4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0" y="0"/>
            <a:ext cx="9335010" cy="1662517"/>
          </a:xfrm>
          <a:prstGeom prst="rect">
            <a:avLst/>
          </a:prstGeom>
          <a:ln>
            <a:noFill/>
          </a:ln>
          <a:extLst>
            <a:ext uri="{53640926-AAD7-44D8-BBD7-CCE9431645EC}">
              <a14:shadowObscured xmlns:a14="http://schemas.microsoft.com/office/drawing/2010/main"/>
            </a:ext>
          </a:extLst>
        </p:spPr>
      </p:pic>
      <p:sp>
        <p:nvSpPr>
          <p:cNvPr id="5" name="CuadroTexto 4">
            <a:extLst>
              <a:ext uri="{FF2B5EF4-FFF2-40B4-BE49-F238E27FC236}">
                <a16:creationId xmlns:a16="http://schemas.microsoft.com/office/drawing/2014/main" id="{36DCAFA7-3BF9-4C4D-BB1C-12279EF9E875}"/>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n 5">
            <a:extLst>
              <a:ext uri="{FF2B5EF4-FFF2-40B4-BE49-F238E27FC236}">
                <a16:creationId xmlns:a16="http://schemas.microsoft.com/office/drawing/2014/main" id="{62E6E0B4-DBEA-468D-80A9-422C1BC0E25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7" name="Imagen 6">
            <a:extLst>
              <a:ext uri="{FF2B5EF4-FFF2-40B4-BE49-F238E27FC236}">
                <a16:creationId xmlns:a16="http://schemas.microsoft.com/office/drawing/2014/main" id="{C3545997-6DDB-43AE-9E7D-B35FF53A859B}"/>
              </a:ext>
            </a:extLst>
          </p:cNvPr>
          <p:cNvPicPr>
            <a:picLocks noChangeAspect="1"/>
          </p:cNvPicPr>
          <p:nvPr/>
        </p:nvPicPr>
        <p:blipFill>
          <a:blip r:embed="rId4"/>
          <a:srcRect/>
          <a:stretch>
            <a:fillRect/>
          </a:stretch>
        </p:blipFill>
        <p:spPr bwMode="auto">
          <a:xfrm>
            <a:off x="11354435" y="5937716"/>
            <a:ext cx="837565" cy="870585"/>
          </a:xfrm>
          <a:prstGeom prst="rect">
            <a:avLst/>
          </a:prstGeom>
          <a:noFill/>
          <a:ln w="9525">
            <a:noFill/>
            <a:miter lim="800000"/>
            <a:headEnd/>
            <a:tailEnd/>
          </a:ln>
        </p:spPr>
      </p:pic>
      <p:sp>
        <p:nvSpPr>
          <p:cNvPr id="8" name="CuadroTexto 7">
            <a:extLst>
              <a:ext uri="{FF2B5EF4-FFF2-40B4-BE49-F238E27FC236}">
                <a16:creationId xmlns:a16="http://schemas.microsoft.com/office/drawing/2014/main" id="{F0E46921-97B3-4B21-915F-453DA69FBEF9}"/>
              </a:ext>
            </a:extLst>
          </p:cNvPr>
          <p:cNvSpPr txBox="1"/>
          <p:nvPr/>
        </p:nvSpPr>
        <p:spPr>
          <a:xfrm>
            <a:off x="9225886" y="6222148"/>
            <a:ext cx="240833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3384918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02028" y="1348486"/>
            <a:ext cx="9335011" cy="1325563"/>
          </a:xfrm>
        </p:spPr>
        <p:txBody>
          <a:bodyPr/>
          <a:lstStyle/>
          <a:p>
            <a:r>
              <a:rPr lang="pt-BR" b="1" dirty="0"/>
              <a:t>DE LA JUNTA PARROQUIAL RURAL</a:t>
            </a:r>
            <a:endParaRPr lang="en-US" b="1" dirty="0"/>
          </a:p>
        </p:txBody>
      </p:sp>
      <p:sp>
        <p:nvSpPr>
          <p:cNvPr id="3" name="Marcador de contenido 2"/>
          <p:cNvSpPr>
            <a:spLocks noGrp="1"/>
          </p:cNvSpPr>
          <p:nvPr>
            <p:ph idx="1"/>
          </p:nvPr>
        </p:nvSpPr>
        <p:spPr>
          <a:xfrm>
            <a:off x="838200" y="2674049"/>
            <a:ext cx="10515600" cy="3159091"/>
          </a:xfrm>
        </p:spPr>
        <p:txBody>
          <a:bodyPr>
            <a:normAutofit lnSpcReduction="10000"/>
          </a:bodyPr>
          <a:lstStyle/>
          <a:p>
            <a:pPr algn="just"/>
            <a:r>
              <a:rPr lang="es-MX" b="1" dirty="0"/>
              <a:t>Art. 66.- Junta parroquial rural.- </a:t>
            </a:r>
            <a:r>
              <a:rPr lang="es-MX" dirty="0"/>
              <a:t>(Sustituido por el </a:t>
            </a:r>
            <a:r>
              <a:rPr lang="es-MX" dirty="0" err="1"/>
              <a:t>lit.</a:t>
            </a:r>
            <a:r>
              <a:rPr lang="es-MX" dirty="0"/>
              <a:t> b del Art. 167 de la Ley s/n, R.O. 134-S, 3-II-2020).- La junta parroquial rural es el órgano de gobierno de la parroquia rural. Estará integrado por los vocales elegidos por votación popular, de entre los cuales el más votado lo presidirá, con voto dirimente, de conformidad con lo previsto en la ley de la materia electoral. Para la elección del vicepresidente o vicepresidenta se observarán los principios de equidad y paridad de género.</a:t>
            </a:r>
            <a:endParaRPr lang="en-US" dirty="0"/>
          </a:p>
        </p:txBody>
      </p:sp>
      <p:pic>
        <p:nvPicPr>
          <p:cNvPr id="4" name="Imagen 3">
            <a:extLst>
              <a:ext uri="{FF2B5EF4-FFF2-40B4-BE49-F238E27FC236}">
                <a16:creationId xmlns:a16="http://schemas.microsoft.com/office/drawing/2014/main" id="{D02B31B0-C823-4E98-8E97-523BD2E8161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55086" y="-90725"/>
            <a:ext cx="9335010" cy="1662517"/>
          </a:xfrm>
          <a:prstGeom prst="rect">
            <a:avLst/>
          </a:prstGeom>
          <a:ln>
            <a:noFill/>
          </a:ln>
          <a:extLst>
            <a:ext uri="{53640926-AAD7-44D8-BBD7-CCE9431645EC}">
              <a14:shadowObscured xmlns:a14="http://schemas.microsoft.com/office/drawing/2010/main"/>
            </a:ext>
          </a:extLst>
        </p:spPr>
      </p:pic>
      <p:sp>
        <p:nvSpPr>
          <p:cNvPr id="5" name="CuadroTexto 4">
            <a:extLst>
              <a:ext uri="{FF2B5EF4-FFF2-40B4-BE49-F238E27FC236}">
                <a16:creationId xmlns:a16="http://schemas.microsoft.com/office/drawing/2014/main" id="{42FDA259-4F6A-4C99-9227-92B2F10AC390}"/>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n 5">
            <a:extLst>
              <a:ext uri="{FF2B5EF4-FFF2-40B4-BE49-F238E27FC236}">
                <a16:creationId xmlns:a16="http://schemas.microsoft.com/office/drawing/2014/main" id="{0690E3A1-AD86-414B-B86D-87ADE832328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7" name="Imagen 6">
            <a:extLst>
              <a:ext uri="{FF2B5EF4-FFF2-40B4-BE49-F238E27FC236}">
                <a16:creationId xmlns:a16="http://schemas.microsoft.com/office/drawing/2014/main" id="{E0B91D5B-B62E-4630-AB39-010A03F7E358}"/>
              </a:ext>
            </a:extLst>
          </p:cNvPr>
          <p:cNvPicPr>
            <a:picLocks noChangeAspect="1"/>
          </p:cNvPicPr>
          <p:nvPr/>
        </p:nvPicPr>
        <p:blipFill>
          <a:blip r:embed="rId4"/>
          <a:srcRect/>
          <a:stretch>
            <a:fillRect/>
          </a:stretch>
        </p:blipFill>
        <p:spPr bwMode="auto">
          <a:xfrm>
            <a:off x="11354435" y="5937716"/>
            <a:ext cx="837565" cy="870585"/>
          </a:xfrm>
          <a:prstGeom prst="rect">
            <a:avLst/>
          </a:prstGeom>
          <a:noFill/>
          <a:ln w="9525">
            <a:noFill/>
            <a:miter lim="800000"/>
            <a:headEnd/>
            <a:tailEnd/>
          </a:ln>
        </p:spPr>
      </p:pic>
      <p:sp>
        <p:nvSpPr>
          <p:cNvPr id="8" name="CuadroTexto 7">
            <a:extLst>
              <a:ext uri="{FF2B5EF4-FFF2-40B4-BE49-F238E27FC236}">
                <a16:creationId xmlns:a16="http://schemas.microsoft.com/office/drawing/2014/main" id="{77BCBB00-8A40-4EDF-9A54-88915ABCEC26}"/>
              </a:ext>
            </a:extLst>
          </p:cNvPr>
          <p:cNvSpPr txBox="1"/>
          <p:nvPr/>
        </p:nvSpPr>
        <p:spPr>
          <a:xfrm>
            <a:off x="9225886" y="6222148"/>
            <a:ext cx="240833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1347290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974678" y="1893589"/>
            <a:ext cx="10515600" cy="4851779"/>
          </a:xfrm>
        </p:spPr>
        <p:txBody>
          <a:bodyPr>
            <a:normAutofit fontScale="77500" lnSpcReduction="20000"/>
          </a:bodyPr>
          <a:lstStyle/>
          <a:p>
            <a:pPr marL="0" indent="0" algn="just">
              <a:buNone/>
            </a:pPr>
            <a:r>
              <a:rPr lang="es-MX" b="1" dirty="0"/>
              <a:t>Art. 67.- Atribuciones de la junta parroquial rural.- </a:t>
            </a:r>
            <a:r>
              <a:rPr lang="es-MX" dirty="0"/>
              <a:t>A la junta parroquial rural le corresponde:</a:t>
            </a:r>
          </a:p>
          <a:p>
            <a:pPr marL="514350" indent="-514350" algn="just">
              <a:buAutoNum type="alphaLcParenR"/>
            </a:pPr>
            <a:r>
              <a:rPr lang="es-MX" dirty="0"/>
              <a:t>Expedir acuerdos, resoluciones y normativa reglamentaria en las materias de competencia del gobierno autónomo descentralizado parroquial rural, conforme este Código;</a:t>
            </a:r>
          </a:p>
          <a:p>
            <a:pPr marL="514350" indent="-514350" algn="just">
              <a:buAutoNum type="alphaLcParenR"/>
            </a:pPr>
            <a:r>
              <a:rPr lang="es-MX" dirty="0"/>
              <a:t>Aprobar el plan parroquial de desarrollo y el de ordenamiento territorial formulados participativamente con la acción del consejo parroquial de planificación y las instancias de participación, así como evaluar la ejecución;</a:t>
            </a:r>
          </a:p>
          <a:p>
            <a:pPr marL="514350" indent="-514350" algn="just">
              <a:buAutoNum type="alphaLcParenR"/>
            </a:pPr>
            <a:r>
              <a:rPr lang="es-MX" dirty="0"/>
              <a:t>Aprobar u observar el presupuesto del gobierno autónomo descentralizado parroquial rural, que deberá guardar concordancia con el plan parroquial de desarrollo y con el de ordenamiento territorial; así como garantizar una participación ciudadana en la que estén representados los intereses colectivos de la parroquia rural, en el marco de la Constitución y la ley. De igual forma, aprobará u observará la liquidación presupuestaria del año inmediato anterior, con las respectivas reformas;</a:t>
            </a:r>
          </a:p>
          <a:p>
            <a:pPr marL="514350" indent="-514350" algn="just">
              <a:buAutoNum type="alphaLcParenR"/>
            </a:pPr>
            <a:r>
              <a:rPr lang="es-MX" dirty="0"/>
              <a:t>Aprobar, a pedido del presidente de la junta parroquial rural, traspasos de partidas presupuestarias y reducciones de crédito, cuando las circunstancias lo ameriten;</a:t>
            </a:r>
          </a:p>
        </p:txBody>
      </p:sp>
      <p:pic>
        <p:nvPicPr>
          <p:cNvPr id="4" name="Imagen 3">
            <a:extLst>
              <a:ext uri="{FF2B5EF4-FFF2-40B4-BE49-F238E27FC236}">
                <a16:creationId xmlns:a16="http://schemas.microsoft.com/office/drawing/2014/main" id="{840AC3AD-75C6-403A-A7AF-0F4AA99E37B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81611" y="0"/>
            <a:ext cx="9335010" cy="1662517"/>
          </a:xfrm>
          <a:prstGeom prst="rect">
            <a:avLst/>
          </a:prstGeom>
          <a:ln>
            <a:noFill/>
          </a:ln>
          <a:extLst>
            <a:ext uri="{53640926-AAD7-44D8-BBD7-CCE9431645EC}">
              <a14:shadowObscured xmlns:a14="http://schemas.microsoft.com/office/drawing/2010/main"/>
            </a:ext>
          </a:extLst>
        </p:spPr>
      </p:pic>
      <p:sp>
        <p:nvSpPr>
          <p:cNvPr id="5" name="CuadroTexto 4">
            <a:extLst>
              <a:ext uri="{FF2B5EF4-FFF2-40B4-BE49-F238E27FC236}">
                <a16:creationId xmlns:a16="http://schemas.microsoft.com/office/drawing/2014/main" id="{8B55E0D8-E59B-4EBD-8539-C162F1DA67A3}"/>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n 5">
            <a:extLst>
              <a:ext uri="{FF2B5EF4-FFF2-40B4-BE49-F238E27FC236}">
                <a16:creationId xmlns:a16="http://schemas.microsoft.com/office/drawing/2014/main" id="{684B60BF-ACB7-4B0C-A340-95164E22993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7" name="Imagen 6">
            <a:extLst>
              <a:ext uri="{FF2B5EF4-FFF2-40B4-BE49-F238E27FC236}">
                <a16:creationId xmlns:a16="http://schemas.microsoft.com/office/drawing/2014/main" id="{14F314DA-CF4B-4BF2-B509-B5291B7B2A5E}"/>
              </a:ext>
            </a:extLst>
          </p:cNvPr>
          <p:cNvPicPr>
            <a:picLocks noChangeAspect="1"/>
          </p:cNvPicPr>
          <p:nvPr/>
        </p:nvPicPr>
        <p:blipFill>
          <a:blip r:embed="rId4"/>
          <a:srcRect/>
          <a:stretch>
            <a:fillRect/>
          </a:stretch>
        </p:blipFill>
        <p:spPr bwMode="auto">
          <a:xfrm>
            <a:off x="11354435" y="5937716"/>
            <a:ext cx="837565" cy="870585"/>
          </a:xfrm>
          <a:prstGeom prst="rect">
            <a:avLst/>
          </a:prstGeom>
          <a:noFill/>
          <a:ln w="9525">
            <a:noFill/>
            <a:miter lim="800000"/>
            <a:headEnd/>
            <a:tailEnd/>
          </a:ln>
        </p:spPr>
      </p:pic>
      <p:sp>
        <p:nvSpPr>
          <p:cNvPr id="8" name="CuadroTexto 7">
            <a:extLst>
              <a:ext uri="{FF2B5EF4-FFF2-40B4-BE49-F238E27FC236}">
                <a16:creationId xmlns:a16="http://schemas.microsoft.com/office/drawing/2014/main" id="{82BAC28A-B5CF-4B5C-B58B-D59920E4836A}"/>
              </a:ext>
            </a:extLst>
          </p:cNvPr>
          <p:cNvSpPr txBox="1"/>
          <p:nvPr/>
        </p:nvSpPr>
        <p:spPr>
          <a:xfrm>
            <a:off x="9225886" y="6222148"/>
            <a:ext cx="240833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3914406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933349" y="2021670"/>
            <a:ext cx="9984475" cy="4351338"/>
          </a:xfrm>
        </p:spPr>
        <p:txBody>
          <a:bodyPr>
            <a:normAutofit fontScale="70000" lnSpcReduction="20000"/>
          </a:bodyPr>
          <a:lstStyle/>
          <a:p>
            <a:pPr marL="0" indent="0" algn="just">
              <a:buNone/>
            </a:pPr>
            <a:r>
              <a:rPr lang="es-MX" b="1" dirty="0"/>
              <a:t>Art. 67.- Atribuciones de la junta parroquial rural.- </a:t>
            </a:r>
            <a:r>
              <a:rPr lang="es-MX" dirty="0"/>
              <a:t>A la junta parroquial rural le corresponde:</a:t>
            </a:r>
          </a:p>
          <a:p>
            <a:pPr marL="514350" indent="-514350" algn="just">
              <a:buFont typeface="+mj-lt"/>
              <a:buAutoNum type="alphaLcParenR" startAt="5"/>
            </a:pPr>
            <a:r>
              <a:rPr lang="es-MX" dirty="0"/>
              <a:t>Autorizar la contratación de empréstitos destinados a financiar la ejecución de programas y proyectos previstos en el plan parroquial de desarrollo y de ordenamiento territorial, observando las disposiciones previstas en la Constitución y la ley:</a:t>
            </a:r>
          </a:p>
          <a:p>
            <a:pPr marL="514350" indent="-514350" algn="just">
              <a:buAutoNum type="alphaLcParenR" startAt="5"/>
            </a:pPr>
            <a:r>
              <a:rPr lang="es-MX" dirty="0"/>
              <a:t>Proponer al concejo municipal proyectos de ordenanzas en beneficio de la población:</a:t>
            </a:r>
          </a:p>
          <a:p>
            <a:pPr marL="514350" indent="-514350" algn="just">
              <a:buAutoNum type="alphaLcParenR" startAt="5"/>
            </a:pPr>
            <a:r>
              <a:rPr lang="es-MX" dirty="0"/>
              <a:t>Autorizar la suscripción de contratos, convenios e instrumentos que comprometan al gobierno parroquial rural:</a:t>
            </a:r>
          </a:p>
          <a:p>
            <a:pPr marL="514350" indent="-514350" algn="just">
              <a:buAutoNum type="alphaLcParenR" startAt="5"/>
            </a:pPr>
            <a:r>
              <a:rPr lang="es-MX" dirty="0"/>
              <a:t>Resolver su participación en la conformación del capital de empresas públicas o mixtas creadas por los otros niveles de gobierno en el marco de lo que establece la Constitución y la ley;</a:t>
            </a:r>
          </a:p>
          <a:p>
            <a:pPr marL="514350" indent="-514350" algn="just">
              <a:buAutoNum type="alphaLcParenR" startAt="5"/>
            </a:pPr>
            <a:r>
              <a:rPr lang="es-MX" dirty="0"/>
              <a:t>Solicitar a los gobiernos autónomos descentralizados metropolitanos, municipales y provinciales la creación de empresas públicas del gobierno parroquial rural o de una mancomunidad de los mismos, de acuerdo con la ley:</a:t>
            </a:r>
          </a:p>
        </p:txBody>
      </p:sp>
      <p:pic>
        <p:nvPicPr>
          <p:cNvPr id="4" name="Imagen 3">
            <a:extLst>
              <a:ext uri="{FF2B5EF4-FFF2-40B4-BE49-F238E27FC236}">
                <a16:creationId xmlns:a16="http://schemas.microsoft.com/office/drawing/2014/main" id="{840AC3AD-75C6-403A-A7AF-0F4AA99E37B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81611" y="0"/>
            <a:ext cx="9335010" cy="1662517"/>
          </a:xfrm>
          <a:prstGeom prst="rect">
            <a:avLst/>
          </a:prstGeom>
          <a:ln>
            <a:noFill/>
          </a:ln>
          <a:extLst>
            <a:ext uri="{53640926-AAD7-44D8-BBD7-CCE9431645EC}">
              <a14:shadowObscured xmlns:a14="http://schemas.microsoft.com/office/drawing/2010/main"/>
            </a:ext>
          </a:extLst>
        </p:spPr>
      </p:pic>
      <p:sp>
        <p:nvSpPr>
          <p:cNvPr id="5" name="CuadroTexto 4">
            <a:extLst>
              <a:ext uri="{FF2B5EF4-FFF2-40B4-BE49-F238E27FC236}">
                <a16:creationId xmlns:a16="http://schemas.microsoft.com/office/drawing/2014/main" id="{8B55E0D8-E59B-4EBD-8539-C162F1DA67A3}"/>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n 5">
            <a:extLst>
              <a:ext uri="{FF2B5EF4-FFF2-40B4-BE49-F238E27FC236}">
                <a16:creationId xmlns:a16="http://schemas.microsoft.com/office/drawing/2014/main" id="{684B60BF-ACB7-4B0C-A340-95164E22993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7" name="Imagen 6">
            <a:extLst>
              <a:ext uri="{FF2B5EF4-FFF2-40B4-BE49-F238E27FC236}">
                <a16:creationId xmlns:a16="http://schemas.microsoft.com/office/drawing/2014/main" id="{14F314DA-CF4B-4BF2-B509-B5291B7B2A5E}"/>
              </a:ext>
            </a:extLst>
          </p:cNvPr>
          <p:cNvPicPr>
            <a:picLocks noChangeAspect="1"/>
          </p:cNvPicPr>
          <p:nvPr/>
        </p:nvPicPr>
        <p:blipFill>
          <a:blip r:embed="rId4"/>
          <a:srcRect/>
          <a:stretch>
            <a:fillRect/>
          </a:stretch>
        </p:blipFill>
        <p:spPr bwMode="auto">
          <a:xfrm>
            <a:off x="11354435" y="5937716"/>
            <a:ext cx="837565" cy="870585"/>
          </a:xfrm>
          <a:prstGeom prst="rect">
            <a:avLst/>
          </a:prstGeom>
          <a:noFill/>
          <a:ln w="9525">
            <a:noFill/>
            <a:miter lim="800000"/>
            <a:headEnd/>
            <a:tailEnd/>
          </a:ln>
        </p:spPr>
      </p:pic>
      <p:sp>
        <p:nvSpPr>
          <p:cNvPr id="8" name="CuadroTexto 7">
            <a:extLst>
              <a:ext uri="{FF2B5EF4-FFF2-40B4-BE49-F238E27FC236}">
                <a16:creationId xmlns:a16="http://schemas.microsoft.com/office/drawing/2014/main" id="{82BAC28A-B5CF-4B5C-B58B-D59920E4836A}"/>
              </a:ext>
            </a:extLst>
          </p:cNvPr>
          <p:cNvSpPr txBox="1"/>
          <p:nvPr/>
        </p:nvSpPr>
        <p:spPr>
          <a:xfrm>
            <a:off x="9225886" y="6222148"/>
            <a:ext cx="240833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412274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1825624"/>
            <a:ext cx="10515600" cy="4919743"/>
          </a:xfrm>
        </p:spPr>
        <p:txBody>
          <a:bodyPr>
            <a:normAutofit fontScale="62500" lnSpcReduction="20000"/>
          </a:bodyPr>
          <a:lstStyle/>
          <a:p>
            <a:pPr marL="0" indent="0" algn="just">
              <a:buNone/>
            </a:pPr>
            <a:r>
              <a:rPr lang="es-MX" b="1" dirty="0"/>
              <a:t>Art. 67.- Atribuciones de la junta parroquial rural.- </a:t>
            </a:r>
            <a:r>
              <a:rPr lang="es-MX" dirty="0"/>
              <a:t>A la junta parroquial rural le corresponde:</a:t>
            </a:r>
          </a:p>
          <a:p>
            <a:pPr marL="514350" indent="-514350" algn="just">
              <a:buFont typeface="+mj-lt"/>
              <a:buAutoNum type="alphaLcParenR" startAt="10"/>
            </a:pPr>
            <a:r>
              <a:rPr lang="es-MX" dirty="0"/>
              <a:t>Podrán delegar a la economía social y solidaria, la gestión de sus competencias exclusivas asignadas en la Constitución, la ley y el Consejo Nacional de Competencias;</a:t>
            </a:r>
          </a:p>
          <a:p>
            <a:pPr marL="514350" indent="-514350" algn="just">
              <a:buAutoNum type="alphaLcParenR" startAt="10"/>
            </a:pPr>
            <a:r>
              <a:rPr lang="es-MX" dirty="0"/>
              <a:t>Fiscalizar la gestión del presidente o presidenta del gobierno parroquial rural, de acuerdo al presente Código</a:t>
            </a:r>
          </a:p>
          <a:p>
            <a:pPr marL="514350" indent="-514350" algn="just">
              <a:buAutoNum type="alphaLcParenR" startAt="10"/>
            </a:pPr>
            <a:r>
              <a:rPr lang="es-MX" dirty="0"/>
              <a:t>(Reformado por el Art. 7 de la Ley s/n, R.O. 166-S, 21-I-2014).- Remover al presidente o presidenta o vocales del gobierno autónomo descentralizado parroquial rural que hubiere incurrido en las causales previstas en la ley. con el voto conforme de cuatro de cinco miembros, garantizando el debido proceso. En este caso, la sesión de la junta será convocada y presidida por el vicepresidente de la junta parroquial rural;</a:t>
            </a:r>
          </a:p>
          <a:p>
            <a:pPr marL="514350" indent="-514350" algn="just">
              <a:buAutoNum type="alphaLcParenR" startAt="13"/>
            </a:pPr>
            <a:r>
              <a:rPr lang="es-MX" dirty="0"/>
              <a:t>Decidir la participación en mancomunidades o consorcios;</a:t>
            </a:r>
          </a:p>
          <a:p>
            <a:pPr marL="514350" indent="-514350" algn="just">
              <a:buAutoNum type="alphaLcParenR" startAt="13"/>
            </a:pPr>
            <a:r>
              <a:rPr lang="es-MX" dirty="0"/>
              <a:t>n) Conformar las comisiones permanentes y especiales, que sean necesarias, con participación de la ciudadanía de la parroquia rural, y aprobar la conformación de comisiones ocasionales sugeridas por el presidente o presidenta del gobierno parroquial rural;</a:t>
            </a:r>
          </a:p>
          <a:p>
            <a:pPr marL="514350" indent="-514350" algn="just">
              <a:buAutoNum type="alphaLcParenR" startAt="13"/>
            </a:pPr>
            <a:r>
              <a:rPr lang="es-MX" dirty="0"/>
              <a:t>o) Conceder licencias a los miembros del gobierno parroquial rural, que acumulados, no sobrepasen sesenta días. En el caso de enfermedades catastróficas o calamidad doméstica debidamente justificada, podrá prorrogar este plazo;</a:t>
            </a:r>
          </a:p>
          <a:p>
            <a:pPr marL="514350" indent="-514350" algn="just">
              <a:buAutoNum type="alphaLcParenR" startAt="13"/>
            </a:pPr>
            <a:r>
              <a:rPr lang="es-MX" dirty="0"/>
              <a:t>p) Conocer y resolver los asuntos que le sean sometidos a su conocimiento por parte del presidente o presidenta de la junta parroquial rural;</a:t>
            </a:r>
          </a:p>
        </p:txBody>
      </p:sp>
      <p:pic>
        <p:nvPicPr>
          <p:cNvPr id="4" name="Imagen 3">
            <a:extLst>
              <a:ext uri="{FF2B5EF4-FFF2-40B4-BE49-F238E27FC236}">
                <a16:creationId xmlns:a16="http://schemas.microsoft.com/office/drawing/2014/main" id="{0816CAA1-A6D0-4504-9F38-1980133DF8B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81611" y="0"/>
            <a:ext cx="9335010" cy="1662517"/>
          </a:xfrm>
          <a:prstGeom prst="rect">
            <a:avLst/>
          </a:prstGeom>
          <a:ln>
            <a:noFill/>
          </a:ln>
          <a:extLst>
            <a:ext uri="{53640926-AAD7-44D8-BBD7-CCE9431645EC}">
              <a14:shadowObscured xmlns:a14="http://schemas.microsoft.com/office/drawing/2010/main"/>
            </a:ext>
          </a:extLst>
        </p:spPr>
      </p:pic>
      <p:sp>
        <p:nvSpPr>
          <p:cNvPr id="5" name="CuadroTexto 4">
            <a:extLst>
              <a:ext uri="{FF2B5EF4-FFF2-40B4-BE49-F238E27FC236}">
                <a16:creationId xmlns:a16="http://schemas.microsoft.com/office/drawing/2014/main" id="{7DF5FB97-0228-4204-A654-329786C0A03C}"/>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n 5">
            <a:extLst>
              <a:ext uri="{FF2B5EF4-FFF2-40B4-BE49-F238E27FC236}">
                <a16:creationId xmlns:a16="http://schemas.microsoft.com/office/drawing/2014/main" id="{5AFB15EA-2C77-4F48-93CB-387C8A74DA5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7" name="Imagen 6">
            <a:extLst>
              <a:ext uri="{FF2B5EF4-FFF2-40B4-BE49-F238E27FC236}">
                <a16:creationId xmlns:a16="http://schemas.microsoft.com/office/drawing/2014/main" id="{40EE67CA-8783-437E-B890-C7FE27FE40AE}"/>
              </a:ext>
            </a:extLst>
          </p:cNvPr>
          <p:cNvPicPr>
            <a:picLocks noChangeAspect="1"/>
          </p:cNvPicPr>
          <p:nvPr/>
        </p:nvPicPr>
        <p:blipFill>
          <a:blip r:embed="rId4"/>
          <a:srcRect/>
          <a:stretch>
            <a:fillRect/>
          </a:stretch>
        </p:blipFill>
        <p:spPr bwMode="auto">
          <a:xfrm>
            <a:off x="11354435" y="5937716"/>
            <a:ext cx="837565" cy="870585"/>
          </a:xfrm>
          <a:prstGeom prst="rect">
            <a:avLst/>
          </a:prstGeom>
          <a:noFill/>
          <a:ln w="9525">
            <a:noFill/>
            <a:miter lim="800000"/>
            <a:headEnd/>
            <a:tailEnd/>
          </a:ln>
        </p:spPr>
      </p:pic>
      <p:sp>
        <p:nvSpPr>
          <p:cNvPr id="8" name="CuadroTexto 7">
            <a:extLst>
              <a:ext uri="{FF2B5EF4-FFF2-40B4-BE49-F238E27FC236}">
                <a16:creationId xmlns:a16="http://schemas.microsoft.com/office/drawing/2014/main" id="{1F6D98E1-D371-40C1-828C-D173EDB3F4D0}"/>
              </a:ext>
            </a:extLst>
          </p:cNvPr>
          <p:cNvSpPr txBox="1"/>
          <p:nvPr/>
        </p:nvSpPr>
        <p:spPr>
          <a:xfrm>
            <a:off x="9225886" y="6222148"/>
            <a:ext cx="240833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856551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fontScale="62500" lnSpcReduction="20000"/>
          </a:bodyPr>
          <a:lstStyle/>
          <a:p>
            <a:pPr marL="0" indent="0" algn="just">
              <a:buNone/>
            </a:pPr>
            <a:r>
              <a:rPr lang="es-MX" b="1" dirty="0"/>
              <a:t>Art. 67.- Atribuciones de la junta parroquial rural.- </a:t>
            </a:r>
            <a:r>
              <a:rPr lang="es-MX" dirty="0"/>
              <a:t>A la junta parroquial rural le corresponde:</a:t>
            </a:r>
          </a:p>
          <a:p>
            <a:pPr marL="514350" indent="-514350" algn="just">
              <a:buFont typeface="+mj-lt"/>
              <a:buAutoNum type="alphaLcParenR" startAt="17"/>
            </a:pPr>
            <a:r>
              <a:rPr lang="es-MX" dirty="0"/>
              <a:t>Promover la implementación de centros de mediación y solución alternativa de conflictos, según la ley;</a:t>
            </a:r>
          </a:p>
          <a:p>
            <a:pPr marL="514350" indent="-514350" algn="just">
              <a:buAutoNum type="alphaLcParenR" startAt="17"/>
            </a:pPr>
            <a:r>
              <a:rPr lang="es-MX" dirty="0"/>
              <a:t>Impulsar la conformación de organizaciones de la población parroquial, tendientes a promover el fomento de la producción, la seguridad ciudadana, el mejoramiento del nivel de vida y el fomento de la cultura y el deporte;</a:t>
            </a:r>
          </a:p>
          <a:p>
            <a:pPr marL="514350" indent="-514350" algn="just">
              <a:buAutoNum type="alphaLcParenR" startAt="17"/>
            </a:pPr>
            <a:r>
              <a:rPr lang="es-MX" dirty="0"/>
              <a:t>Promover y coordinar la colaboración de los moradores de la parroquia en mingas o cualquier otra forma de participación social para la realización de obras de interés comunitario;</a:t>
            </a:r>
          </a:p>
          <a:p>
            <a:pPr marL="514350" indent="-514350" algn="just">
              <a:buAutoNum type="alphaLcParenR" startAt="17"/>
            </a:pPr>
            <a:r>
              <a:rPr lang="es-MX" dirty="0"/>
              <a:t>Designar, cuando corresponda, sus delegados en entidades, empresas u organismos colegiados;</a:t>
            </a:r>
          </a:p>
          <a:p>
            <a:pPr marL="514350" indent="-514350" algn="just">
              <a:buAutoNum type="alphaLcParenR" startAt="17"/>
            </a:pPr>
            <a:r>
              <a:rPr lang="es-MX" dirty="0"/>
              <a:t>(Reformado por el </a:t>
            </a:r>
            <a:r>
              <a:rPr lang="es-MX" dirty="0" err="1"/>
              <a:t>lit.</a:t>
            </a:r>
            <a:r>
              <a:rPr lang="es-MX" dirty="0"/>
              <a:t> c del Art. 167 de la Ley s/n, R.O. 134-S, 3-II-2020).- Emitir políticas que contribuyan al desarrollo de las culturas de la población de su circunscripción territorial, de acuerdo con las leyes sobre la materia;</a:t>
            </a:r>
          </a:p>
          <a:p>
            <a:pPr marL="514350" indent="-514350" algn="just">
              <a:buAutoNum type="alphaLcParenR" startAt="17"/>
            </a:pPr>
            <a:r>
              <a:rPr lang="es-MX" dirty="0"/>
              <a:t>(Sustituido por el </a:t>
            </a:r>
            <a:r>
              <a:rPr lang="es-MX" dirty="0" err="1"/>
              <a:t>lit.</a:t>
            </a:r>
            <a:r>
              <a:rPr lang="es-MX" dirty="0"/>
              <a:t> c del Art. 167 de la Ley s/n, R.O. 134-S, 3-II-2020).- Elegir de entre sus miembros a la vicepresidenta o vicepresidente de la Junta Parroquial para lo cual se deberá tener en cuenta los principios de paridad y alternabilidad entre el Presidente o Presidenta y la vicepresidenta y el vicepresidente o vicepresidenta;</a:t>
            </a:r>
          </a:p>
          <a:p>
            <a:pPr marL="514350" indent="-514350" algn="just">
              <a:buAutoNum type="alphaLcParenR" startAt="17"/>
            </a:pPr>
            <a:r>
              <a:rPr lang="es-MX" dirty="0"/>
              <a:t>(</a:t>
            </a:r>
            <a:r>
              <a:rPr lang="es-MX" dirty="0" err="1"/>
              <a:t>Reenlistado</a:t>
            </a:r>
            <a:r>
              <a:rPr lang="es-MX" dirty="0"/>
              <a:t> por el </a:t>
            </a:r>
            <a:r>
              <a:rPr lang="es-MX" dirty="0" err="1"/>
              <a:t>lit.</a:t>
            </a:r>
            <a:r>
              <a:rPr lang="es-MX" dirty="0"/>
              <a:t> c del Art. 167 de la Ley s/n, R.O. 134-S, 3-II-2020).- Las demás previstas en la Ley.</a:t>
            </a:r>
            <a:endParaRPr lang="en-US" dirty="0"/>
          </a:p>
        </p:txBody>
      </p:sp>
      <p:pic>
        <p:nvPicPr>
          <p:cNvPr id="4" name="Imagen 3">
            <a:extLst>
              <a:ext uri="{FF2B5EF4-FFF2-40B4-BE49-F238E27FC236}">
                <a16:creationId xmlns:a16="http://schemas.microsoft.com/office/drawing/2014/main" id="{517630D9-1611-42B2-BE88-64048815C74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81611" y="0"/>
            <a:ext cx="9335010" cy="1662517"/>
          </a:xfrm>
          <a:prstGeom prst="rect">
            <a:avLst/>
          </a:prstGeom>
          <a:ln>
            <a:noFill/>
          </a:ln>
          <a:extLst>
            <a:ext uri="{53640926-AAD7-44D8-BBD7-CCE9431645EC}">
              <a14:shadowObscured xmlns:a14="http://schemas.microsoft.com/office/drawing/2010/main"/>
            </a:ext>
          </a:extLst>
        </p:spPr>
      </p:pic>
      <p:sp>
        <p:nvSpPr>
          <p:cNvPr id="5" name="CuadroTexto 4">
            <a:extLst>
              <a:ext uri="{FF2B5EF4-FFF2-40B4-BE49-F238E27FC236}">
                <a16:creationId xmlns:a16="http://schemas.microsoft.com/office/drawing/2014/main" id="{DD11F7E3-F10B-459C-B765-3C0379EAD84C}"/>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n 5">
            <a:extLst>
              <a:ext uri="{FF2B5EF4-FFF2-40B4-BE49-F238E27FC236}">
                <a16:creationId xmlns:a16="http://schemas.microsoft.com/office/drawing/2014/main" id="{8FD30052-D7C7-4F85-AF7B-F1CB77A13FE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7" name="Imagen 6">
            <a:extLst>
              <a:ext uri="{FF2B5EF4-FFF2-40B4-BE49-F238E27FC236}">
                <a16:creationId xmlns:a16="http://schemas.microsoft.com/office/drawing/2014/main" id="{0B03C001-5555-4C35-B13A-F0D02800A166}"/>
              </a:ext>
            </a:extLst>
          </p:cNvPr>
          <p:cNvPicPr>
            <a:picLocks noChangeAspect="1"/>
          </p:cNvPicPr>
          <p:nvPr/>
        </p:nvPicPr>
        <p:blipFill>
          <a:blip r:embed="rId4"/>
          <a:srcRect/>
          <a:stretch>
            <a:fillRect/>
          </a:stretch>
        </p:blipFill>
        <p:spPr bwMode="auto">
          <a:xfrm>
            <a:off x="11354435" y="5937716"/>
            <a:ext cx="837565" cy="870585"/>
          </a:xfrm>
          <a:prstGeom prst="rect">
            <a:avLst/>
          </a:prstGeom>
          <a:noFill/>
          <a:ln w="9525">
            <a:noFill/>
            <a:miter lim="800000"/>
            <a:headEnd/>
            <a:tailEnd/>
          </a:ln>
        </p:spPr>
      </p:pic>
      <p:sp>
        <p:nvSpPr>
          <p:cNvPr id="8" name="CuadroTexto 7">
            <a:extLst>
              <a:ext uri="{FF2B5EF4-FFF2-40B4-BE49-F238E27FC236}">
                <a16:creationId xmlns:a16="http://schemas.microsoft.com/office/drawing/2014/main" id="{BCCB8CD7-7DCF-49E8-8CE4-BBC682AC6F99}"/>
              </a:ext>
            </a:extLst>
          </p:cNvPr>
          <p:cNvSpPr txBox="1"/>
          <p:nvPr/>
        </p:nvSpPr>
        <p:spPr>
          <a:xfrm>
            <a:off x="9225886" y="6222148"/>
            <a:ext cx="240833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825684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1825624"/>
            <a:ext cx="9847997" cy="4588823"/>
          </a:xfrm>
        </p:spPr>
        <p:txBody>
          <a:bodyPr>
            <a:normAutofit fontScale="70000" lnSpcReduction="20000"/>
          </a:bodyPr>
          <a:lstStyle/>
          <a:p>
            <a:pPr marL="0" indent="0" algn="just">
              <a:buNone/>
            </a:pPr>
            <a:r>
              <a:rPr lang="es-MX" b="1" dirty="0"/>
              <a:t>Art. 70.- Atribuciones del presidente o presidenta de la junta parroquial rural.- </a:t>
            </a:r>
            <a:r>
              <a:rPr lang="es-MX" dirty="0"/>
              <a:t>Le corresponde al presidente o presidenta de la junta parroquial rural</a:t>
            </a:r>
          </a:p>
          <a:p>
            <a:pPr marL="514350" indent="-514350" algn="just">
              <a:buAutoNum type="alphaLcParenR"/>
            </a:pPr>
            <a:r>
              <a:rPr lang="es-MX" dirty="0"/>
              <a:t>El ejercicio de la representación legal, y judicial del gobierno autónomo descentralizado parroquial rural;</a:t>
            </a:r>
          </a:p>
          <a:p>
            <a:pPr marL="514350" indent="-514350" algn="just">
              <a:buAutoNum type="alphaLcParenR"/>
            </a:pPr>
            <a:r>
              <a:rPr lang="es-MX" dirty="0"/>
              <a:t>Ejercer la facultad ejecutiva del gobierno autónomo descentralizado parroquial rural;</a:t>
            </a:r>
          </a:p>
          <a:p>
            <a:pPr marL="514350" indent="-514350" algn="just">
              <a:buAutoNum type="alphaLcParenR"/>
            </a:pPr>
            <a:r>
              <a:rPr lang="es-MX" dirty="0"/>
              <a:t>Convocar y presidir con voz y voto las sesiones de la junta parroquial rural, para lo cual deberá proponer el orden del día de manera previa. El ejecutivo tendrá voto dirimente en caso de empate en las votaciones del órgano legislativo y de fiscalización;</a:t>
            </a:r>
          </a:p>
          <a:p>
            <a:pPr marL="514350" indent="-514350" algn="just">
              <a:buAutoNum type="alphaLcParenR"/>
            </a:pPr>
            <a:r>
              <a:rPr lang="es-MX" dirty="0"/>
              <a:t>Presentar a la junta parroquial proyectos de acuerdos, resoluciones y normativa reglamentaria, de acuerdo a las materias que son de competencia del gobierno autónomo descentralizado parroquial rural;</a:t>
            </a:r>
          </a:p>
          <a:p>
            <a:pPr marL="514350" indent="-514350" algn="just">
              <a:buFont typeface="Arial" panose="020B0604020202020204" pitchFamily="34" charset="0"/>
              <a:buAutoNum type="alphaLcParenR"/>
            </a:pPr>
            <a:r>
              <a:rPr lang="es-MX" dirty="0"/>
              <a:t>Dirigir la elaboración del plan parroquial de desarrollo y el de ordenamiento territorial en concordancia con el plan cantonal y provincial de desarrollo, en el marco de la plurinacionalidad, interculturalidad y respeto a la diversidad, con la participación ciudadana y de otros actores del sector público y la sociedad; para lo cual presidirá las sesiones del consejo parroquial de planificación y promoverá la constitución de las instancias de participación ciudadana establecidas en la Constitución y la ley;</a:t>
            </a:r>
          </a:p>
          <a:p>
            <a:pPr marL="514350" indent="-514350">
              <a:buAutoNum type="alphaLcParenR"/>
            </a:pPr>
            <a:endParaRPr lang="en-US" dirty="0"/>
          </a:p>
        </p:txBody>
      </p:sp>
      <p:pic>
        <p:nvPicPr>
          <p:cNvPr id="4" name="Imagen 3">
            <a:extLst>
              <a:ext uri="{FF2B5EF4-FFF2-40B4-BE49-F238E27FC236}">
                <a16:creationId xmlns:a16="http://schemas.microsoft.com/office/drawing/2014/main" id="{534DC9EB-51E9-4B07-8B44-65644FFBA35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81611" y="0"/>
            <a:ext cx="9335010" cy="1662517"/>
          </a:xfrm>
          <a:prstGeom prst="rect">
            <a:avLst/>
          </a:prstGeom>
          <a:ln>
            <a:noFill/>
          </a:ln>
          <a:extLst>
            <a:ext uri="{53640926-AAD7-44D8-BBD7-CCE9431645EC}">
              <a14:shadowObscured xmlns:a14="http://schemas.microsoft.com/office/drawing/2010/main"/>
            </a:ext>
          </a:extLst>
        </p:spPr>
      </p:pic>
      <p:sp>
        <p:nvSpPr>
          <p:cNvPr id="5" name="CuadroTexto 4">
            <a:extLst>
              <a:ext uri="{FF2B5EF4-FFF2-40B4-BE49-F238E27FC236}">
                <a16:creationId xmlns:a16="http://schemas.microsoft.com/office/drawing/2014/main" id="{FFE3A1A2-D138-4F09-8659-27055F3E9C76}"/>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n 5">
            <a:extLst>
              <a:ext uri="{FF2B5EF4-FFF2-40B4-BE49-F238E27FC236}">
                <a16:creationId xmlns:a16="http://schemas.microsoft.com/office/drawing/2014/main" id="{ABBFD911-C57D-47B7-8CD6-BB261E0C14F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7" name="Imagen 6">
            <a:extLst>
              <a:ext uri="{FF2B5EF4-FFF2-40B4-BE49-F238E27FC236}">
                <a16:creationId xmlns:a16="http://schemas.microsoft.com/office/drawing/2014/main" id="{73881370-9692-4B19-9119-B4887A63D2C3}"/>
              </a:ext>
            </a:extLst>
          </p:cNvPr>
          <p:cNvPicPr>
            <a:picLocks noChangeAspect="1"/>
          </p:cNvPicPr>
          <p:nvPr/>
        </p:nvPicPr>
        <p:blipFill>
          <a:blip r:embed="rId4"/>
          <a:srcRect/>
          <a:stretch>
            <a:fillRect/>
          </a:stretch>
        </p:blipFill>
        <p:spPr bwMode="auto">
          <a:xfrm>
            <a:off x="11354435" y="5937716"/>
            <a:ext cx="837565" cy="870585"/>
          </a:xfrm>
          <a:prstGeom prst="rect">
            <a:avLst/>
          </a:prstGeom>
          <a:noFill/>
          <a:ln w="9525">
            <a:noFill/>
            <a:miter lim="800000"/>
            <a:headEnd/>
            <a:tailEnd/>
          </a:ln>
        </p:spPr>
      </p:pic>
      <p:sp>
        <p:nvSpPr>
          <p:cNvPr id="8" name="CuadroTexto 7">
            <a:extLst>
              <a:ext uri="{FF2B5EF4-FFF2-40B4-BE49-F238E27FC236}">
                <a16:creationId xmlns:a16="http://schemas.microsoft.com/office/drawing/2014/main" id="{68AB6377-331B-4587-A572-CB5ED692F62F}"/>
              </a:ext>
            </a:extLst>
          </p:cNvPr>
          <p:cNvSpPr txBox="1"/>
          <p:nvPr/>
        </p:nvSpPr>
        <p:spPr>
          <a:xfrm>
            <a:off x="9225886" y="6222148"/>
            <a:ext cx="240833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3271480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1" y="1825624"/>
            <a:ext cx="9958452" cy="4698005"/>
          </a:xfrm>
        </p:spPr>
        <p:txBody>
          <a:bodyPr>
            <a:noAutofit/>
          </a:bodyPr>
          <a:lstStyle/>
          <a:p>
            <a:pPr marL="0" indent="0" algn="just">
              <a:buNone/>
            </a:pPr>
            <a:r>
              <a:rPr lang="es-MX" sz="2000" b="1" dirty="0"/>
              <a:t>Art. 70.- Atribuciones del presidente o presidenta de la junta parroquial rural.- </a:t>
            </a:r>
            <a:r>
              <a:rPr lang="es-MX" sz="2000" dirty="0"/>
              <a:t>Le corresponde al presidente o presidenta de la junta parroquial rural</a:t>
            </a:r>
          </a:p>
          <a:p>
            <a:pPr marL="514350" indent="-514350" algn="just">
              <a:buAutoNum type="alphaLcParenR" startAt="6"/>
            </a:pPr>
            <a:r>
              <a:rPr lang="es-MX" sz="2000" dirty="0"/>
              <a:t>Elaborar participativamente el plan operativo anual y la correspondiente proforma presupuestaria institucional conforme al plan parroquial rural de desarrollo y de ordenamiento territorial, observando los procedimientos participativos señalados en este Código. La proforma del presupuesto institucional deberá someterla a consideración de la junta parroquial para su aprobación;</a:t>
            </a:r>
          </a:p>
          <a:p>
            <a:pPr marL="514350" indent="-514350" algn="just">
              <a:buAutoNum type="alphaLcParenR" startAt="6"/>
            </a:pPr>
            <a:r>
              <a:rPr lang="es-MX" sz="2000" dirty="0"/>
              <a:t>Decidir el modelo de gestión administrativa mediante el cual deben ejecutarse el plan parroquial rural de desarrollo y de ordenamiento territorial;</a:t>
            </a:r>
          </a:p>
          <a:p>
            <a:pPr marL="514350" indent="-514350" algn="just">
              <a:buAutoNum type="alphaLcParenR" startAt="6"/>
            </a:pPr>
            <a:r>
              <a:rPr lang="es-MX" sz="2000" dirty="0"/>
              <a:t>Expedir el orgánico funcional del gobierno autónomo descentralizado parroquial rural;</a:t>
            </a:r>
          </a:p>
          <a:p>
            <a:pPr marL="514350" indent="-514350" algn="just">
              <a:buAutoNum type="alphaLcParenR" startAt="6"/>
            </a:pPr>
            <a:r>
              <a:rPr lang="es-MX" sz="2000" dirty="0"/>
              <a:t>Distribuir los asuntos que deban pasar a las comisiones del gobierno autónomo parroquial y señalar el plazo en que deben ser presentados los informes correspondientes;</a:t>
            </a:r>
          </a:p>
        </p:txBody>
      </p:sp>
      <p:pic>
        <p:nvPicPr>
          <p:cNvPr id="4" name="Imagen 3">
            <a:extLst>
              <a:ext uri="{FF2B5EF4-FFF2-40B4-BE49-F238E27FC236}">
                <a16:creationId xmlns:a16="http://schemas.microsoft.com/office/drawing/2014/main" id="{FB082A5F-BCF2-4554-9DDE-E0C5F39D796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81611" y="0"/>
            <a:ext cx="9335010" cy="1662517"/>
          </a:xfrm>
          <a:prstGeom prst="rect">
            <a:avLst/>
          </a:prstGeom>
          <a:ln>
            <a:noFill/>
          </a:ln>
          <a:extLst>
            <a:ext uri="{53640926-AAD7-44D8-BBD7-CCE9431645EC}">
              <a14:shadowObscured xmlns:a14="http://schemas.microsoft.com/office/drawing/2010/main"/>
            </a:ext>
          </a:extLst>
        </p:spPr>
      </p:pic>
      <p:sp>
        <p:nvSpPr>
          <p:cNvPr id="5" name="CuadroTexto 4">
            <a:extLst>
              <a:ext uri="{FF2B5EF4-FFF2-40B4-BE49-F238E27FC236}">
                <a16:creationId xmlns:a16="http://schemas.microsoft.com/office/drawing/2014/main" id="{E4D13AF8-EE67-4091-9A43-08EF2742E7CF}"/>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n 5">
            <a:extLst>
              <a:ext uri="{FF2B5EF4-FFF2-40B4-BE49-F238E27FC236}">
                <a16:creationId xmlns:a16="http://schemas.microsoft.com/office/drawing/2014/main" id="{FAF81AEF-FD1C-418E-869F-A1F56289D2C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7" name="Imagen 6">
            <a:extLst>
              <a:ext uri="{FF2B5EF4-FFF2-40B4-BE49-F238E27FC236}">
                <a16:creationId xmlns:a16="http://schemas.microsoft.com/office/drawing/2014/main" id="{A4A8A226-D830-42BA-A9FB-573C406C1784}"/>
              </a:ext>
            </a:extLst>
          </p:cNvPr>
          <p:cNvPicPr>
            <a:picLocks noChangeAspect="1"/>
          </p:cNvPicPr>
          <p:nvPr/>
        </p:nvPicPr>
        <p:blipFill>
          <a:blip r:embed="rId4"/>
          <a:srcRect/>
          <a:stretch>
            <a:fillRect/>
          </a:stretch>
        </p:blipFill>
        <p:spPr bwMode="auto">
          <a:xfrm>
            <a:off x="11354435" y="5937716"/>
            <a:ext cx="837565" cy="870585"/>
          </a:xfrm>
          <a:prstGeom prst="rect">
            <a:avLst/>
          </a:prstGeom>
          <a:noFill/>
          <a:ln w="9525">
            <a:noFill/>
            <a:miter lim="800000"/>
            <a:headEnd/>
            <a:tailEnd/>
          </a:ln>
        </p:spPr>
      </p:pic>
      <p:sp>
        <p:nvSpPr>
          <p:cNvPr id="8" name="CuadroTexto 7">
            <a:extLst>
              <a:ext uri="{FF2B5EF4-FFF2-40B4-BE49-F238E27FC236}">
                <a16:creationId xmlns:a16="http://schemas.microsoft.com/office/drawing/2014/main" id="{A790067D-34C8-490F-92FE-E97A40B6AA04}"/>
              </a:ext>
            </a:extLst>
          </p:cNvPr>
          <p:cNvSpPr txBox="1"/>
          <p:nvPr/>
        </p:nvSpPr>
        <p:spPr>
          <a:xfrm>
            <a:off x="9225886" y="6222148"/>
            <a:ext cx="240833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1576478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1" y="1825624"/>
            <a:ext cx="9958452" cy="4698005"/>
          </a:xfrm>
        </p:spPr>
        <p:txBody>
          <a:bodyPr>
            <a:noAutofit/>
          </a:bodyPr>
          <a:lstStyle/>
          <a:p>
            <a:pPr marL="0" indent="0" algn="just">
              <a:buNone/>
            </a:pPr>
            <a:r>
              <a:rPr lang="es-MX" sz="2000" b="1" dirty="0"/>
              <a:t>Art. 70.- Atribuciones del presidente o presidenta de la junta parroquial rural.- </a:t>
            </a:r>
            <a:r>
              <a:rPr lang="es-MX" sz="2000" dirty="0"/>
              <a:t>Le corresponde al presidente o presidenta de la junta parroquial rural</a:t>
            </a:r>
          </a:p>
          <a:p>
            <a:pPr marL="514350" indent="-514350" algn="just">
              <a:buAutoNum type="alphaLcParenR" startAt="6"/>
            </a:pPr>
            <a:r>
              <a:rPr lang="es-MX" sz="2000" dirty="0"/>
              <a:t>Sugerir la conformación de comisiones ocasionales que se requieran para el funcionamiento del gobierno autónomo descentralizado parroquial rural;</a:t>
            </a:r>
          </a:p>
          <a:p>
            <a:pPr marL="514350" indent="-514350" algn="just">
              <a:buAutoNum type="alphaLcParenR" startAt="6"/>
            </a:pPr>
            <a:r>
              <a:rPr lang="es-MX" sz="2000" dirty="0"/>
              <a:t>Designar a sus representantes institucionales en entidades, empresas u organismos colegiados donde tenga participación el gobierno parroquial rural; así como delegar atribuciones y deberes al vicepresidente o vicepresidenta, vocales de la junta y funcionarios, dentro del ámbito de sus competencias</a:t>
            </a:r>
          </a:p>
          <a:p>
            <a:pPr marL="514350" indent="-514350" algn="just">
              <a:buAutoNum type="alphaLcParenR" startAt="6"/>
            </a:pPr>
            <a:r>
              <a:rPr lang="es-MX" sz="2000" dirty="0"/>
              <a:t>Suscribir contratos, convenios e instrumentos que comprometan al gobierno autónomo descentralizado parroquial rural, de acuerdo con la ley. Los convenios de crédito o aquellos que comprometan el patrimonio institucional requerirán autorización de la junta parroquial rural;</a:t>
            </a:r>
          </a:p>
          <a:p>
            <a:pPr marL="514350" indent="-514350" algn="just">
              <a:buAutoNum type="alphaLcParenR" startAt="6"/>
            </a:pPr>
            <a:r>
              <a:rPr lang="es-MX" sz="2000" dirty="0"/>
              <a:t>En caso de emergencia declarada requerir la cooperación de la Policía Nacional, Fuerzas Armadas y servicios de auxilio y emergencias, siguiendo los canales legales establecidos;</a:t>
            </a:r>
          </a:p>
          <a:p>
            <a:pPr marL="514350" indent="-514350" algn="just">
              <a:buAutoNum type="alphaLcParenR" startAt="6"/>
            </a:pPr>
            <a:endParaRPr lang="es-MX" sz="2000" dirty="0"/>
          </a:p>
        </p:txBody>
      </p:sp>
      <p:pic>
        <p:nvPicPr>
          <p:cNvPr id="4" name="Imagen 3">
            <a:extLst>
              <a:ext uri="{FF2B5EF4-FFF2-40B4-BE49-F238E27FC236}">
                <a16:creationId xmlns:a16="http://schemas.microsoft.com/office/drawing/2014/main" id="{FB082A5F-BCF2-4554-9DDE-E0C5F39D796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81611" y="0"/>
            <a:ext cx="9335010" cy="1662517"/>
          </a:xfrm>
          <a:prstGeom prst="rect">
            <a:avLst/>
          </a:prstGeom>
          <a:ln>
            <a:noFill/>
          </a:ln>
          <a:extLst>
            <a:ext uri="{53640926-AAD7-44D8-BBD7-CCE9431645EC}">
              <a14:shadowObscured xmlns:a14="http://schemas.microsoft.com/office/drawing/2010/main"/>
            </a:ext>
          </a:extLst>
        </p:spPr>
      </p:pic>
      <p:sp>
        <p:nvSpPr>
          <p:cNvPr id="5" name="CuadroTexto 4">
            <a:extLst>
              <a:ext uri="{FF2B5EF4-FFF2-40B4-BE49-F238E27FC236}">
                <a16:creationId xmlns:a16="http://schemas.microsoft.com/office/drawing/2014/main" id="{E4D13AF8-EE67-4091-9A43-08EF2742E7CF}"/>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n 5">
            <a:extLst>
              <a:ext uri="{FF2B5EF4-FFF2-40B4-BE49-F238E27FC236}">
                <a16:creationId xmlns:a16="http://schemas.microsoft.com/office/drawing/2014/main" id="{FAF81AEF-FD1C-418E-869F-A1F56289D2C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7" name="Imagen 6">
            <a:extLst>
              <a:ext uri="{FF2B5EF4-FFF2-40B4-BE49-F238E27FC236}">
                <a16:creationId xmlns:a16="http://schemas.microsoft.com/office/drawing/2014/main" id="{A4A8A226-D830-42BA-A9FB-573C406C1784}"/>
              </a:ext>
            </a:extLst>
          </p:cNvPr>
          <p:cNvPicPr>
            <a:picLocks noChangeAspect="1"/>
          </p:cNvPicPr>
          <p:nvPr/>
        </p:nvPicPr>
        <p:blipFill>
          <a:blip r:embed="rId4"/>
          <a:srcRect/>
          <a:stretch>
            <a:fillRect/>
          </a:stretch>
        </p:blipFill>
        <p:spPr bwMode="auto">
          <a:xfrm>
            <a:off x="11354435" y="5937716"/>
            <a:ext cx="837565" cy="870585"/>
          </a:xfrm>
          <a:prstGeom prst="rect">
            <a:avLst/>
          </a:prstGeom>
          <a:noFill/>
          <a:ln w="9525">
            <a:noFill/>
            <a:miter lim="800000"/>
            <a:headEnd/>
            <a:tailEnd/>
          </a:ln>
        </p:spPr>
      </p:pic>
      <p:sp>
        <p:nvSpPr>
          <p:cNvPr id="8" name="CuadroTexto 7">
            <a:extLst>
              <a:ext uri="{FF2B5EF4-FFF2-40B4-BE49-F238E27FC236}">
                <a16:creationId xmlns:a16="http://schemas.microsoft.com/office/drawing/2014/main" id="{A790067D-34C8-490F-92FE-E97A40B6AA04}"/>
              </a:ext>
            </a:extLst>
          </p:cNvPr>
          <p:cNvSpPr txBox="1"/>
          <p:nvPr/>
        </p:nvSpPr>
        <p:spPr>
          <a:xfrm>
            <a:off x="9225886" y="6222148"/>
            <a:ext cx="240833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2508135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1825625"/>
            <a:ext cx="9602338" cy="4396524"/>
          </a:xfrm>
        </p:spPr>
        <p:txBody>
          <a:bodyPr>
            <a:normAutofit fontScale="70000" lnSpcReduction="20000"/>
          </a:bodyPr>
          <a:lstStyle/>
          <a:p>
            <a:pPr marL="0" indent="0" algn="just">
              <a:buNone/>
            </a:pPr>
            <a:r>
              <a:rPr lang="es-MX" b="1" dirty="0"/>
              <a:t>Art. 70.- Atribuciones del presidente o presidenta de la junta parroquial rural.- </a:t>
            </a:r>
            <a:r>
              <a:rPr lang="es-MX" dirty="0"/>
              <a:t>Le corresponde al presidente o presidenta de la junta parroquial rural</a:t>
            </a:r>
          </a:p>
          <a:p>
            <a:pPr marL="514350" indent="-514350" algn="just">
              <a:buAutoNum type="alphaLcParenR" startAt="6"/>
            </a:pPr>
            <a:r>
              <a:rPr lang="es-MX" dirty="0"/>
              <a:t>Coordinar un plan de seguridad ciudadana, acorde con la realidad de cada parroquia rural y en armonía con el plan cantonal y nacional de seguridad ciudadana, articulando, para tal efecto, el gobierno parroquial rural, el gobierno central a través del organismo correspondiente, la ciudadanía y la Policía Nacional;</a:t>
            </a:r>
          </a:p>
          <a:p>
            <a:pPr marL="514350" indent="-514350" algn="just">
              <a:buFont typeface="Arial" panose="020B0604020202020204" pitchFamily="34" charset="0"/>
              <a:buAutoNum type="alphaLcParenR" startAt="6"/>
            </a:pPr>
            <a:r>
              <a:rPr lang="en-US" dirty="0" err="1"/>
              <a:t>Designar</a:t>
            </a:r>
            <a:r>
              <a:rPr lang="en-US" dirty="0"/>
              <a:t> a </a:t>
            </a:r>
            <a:r>
              <a:rPr lang="en-US" dirty="0" err="1"/>
              <a:t>los</a:t>
            </a:r>
            <a:r>
              <a:rPr lang="en-US" dirty="0"/>
              <a:t> </a:t>
            </a:r>
            <a:r>
              <a:rPr lang="en-US" dirty="0" err="1"/>
              <a:t>funcionarios</a:t>
            </a:r>
            <a:r>
              <a:rPr lang="en-US" dirty="0"/>
              <a:t> del </a:t>
            </a:r>
            <a:r>
              <a:rPr lang="en-US" dirty="0" err="1"/>
              <a:t>gobierno</a:t>
            </a:r>
            <a:r>
              <a:rPr lang="en-US" dirty="0"/>
              <a:t> </a:t>
            </a:r>
            <a:r>
              <a:rPr lang="en-US" dirty="0" err="1"/>
              <a:t>autónomo</a:t>
            </a:r>
            <a:r>
              <a:rPr lang="en-US" dirty="0"/>
              <a:t> </a:t>
            </a:r>
            <a:r>
              <a:rPr lang="en-US" dirty="0" err="1"/>
              <a:t>descentralizado</a:t>
            </a:r>
            <a:r>
              <a:rPr lang="en-US" dirty="0"/>
              <a:t> </a:t>
            </a:r>
            <a:r>
              <a:rPr lang="en-US" dirty="0" err="1"/>
              <a:t>parroquial</a:t>
            </a:r>
            <a:r>
              <a:rPr lang="en-US" dirty="0"/>
              <a:t> rural, </a:t>
            </a:r>
            <a:r>
              <a:rPr lang="es-MX" dirty="0"/>
              <a:t>mediante procesos de selección por méritos y oposición, considerando criterios de interculturalidad y paridad de género; y removerlos siguiendo el debido proceso. Para el cargo de secretario y tesorero, la designación la realizará sin necesidad de dichos procesos de selección;</a:t>
            </a:r>
          </a:p>
          <a:p>
            <a:pPr marL="514350" indent="-514350">
              <a:buFont typeface="Arial" panose="020B0604020202020204" pitchFamily="34" charset="0"/>
              <a:buAutoNum type="alphaLcParenR" startAt="16"/>
            </a:pPr>
            <a:r>
              <a:rPr lang="es-MX" dirty="0"/>
              <a:t>En caso de fuerza mayor, dictar y ejecutar medidas transitorias, sobre las que generalmente se requiere autorización de la junta parroquial, que tendrán un carácter emergente, sobre las que deberá informar a la asamblea y junta parroquial;</a:t>
            </a:r>
          </a:p>
          <a:p>
            <a:pPr marL="514350" indent="-514350">
              <a:buAutoNum type="alphaLcParenR" startAt="16"/>
            </a:pPr>
            <a:r>
              <a:rPr lang="es-MX" dirty="0"/>
              <a:t>Delegar funciones y representaciones a los vocales de la junta parroquial rural;</a:t>
            </a:r>
          </a:p>
          <a:p>
            <a:pPr marL="514350" indent="-514350" algn="just">
              <a:buFont typeface="Arial" panose="020B0604020202020204" pitchFamily="34" charset="0"/>
              <a:buAutoNum type="alphaLcParenR" startAt="6"/>
            </a:pPr>
            <a:endParaRPr lang="es-MX" dirty="0"/>
          </a:p>
        </p:txBody>
      </p:sp>
      <p:pic>
        <p:nvPicPr>
          <p:cNvPr id="4" name="Imagen 3">
            <a:extLst>
              <a:ext uri="{FF2B5EF4-FFF2-40B4-BE49-F238E27FC236}">
                <a16:creationId xmlns:a16="http://schemas.microsoft.com/office/drawing/2014/main" id="{FB082A5F-BCF2-4554-9DDE-E0C5F39D796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81611" y="0"/>
            <a:ext cx="9335010" cy="1662517"/>
          </a:xfrm>
          <a:prstGeom prst="rect">
            <a:avLst/>
          </a:prstGeom>
          <a:ln>
            <a:noFill/>
          </a:ln>
          <a:extLst>
            <a:ext uri="{53640926-AAD7-44D8-BBD7-CCE9431645EC}">
              <a14:shadowObscured xmlns:a14="http://schemas.microsoft.com/office/drawing/2010/main"/>
            </a:ext>
          </a:extLst>
        </p:spPr>
      </p:pic>
      <p:sp>
        <p:nvSpPr>
          <p:cNvPr id="5" name="CuadroTexto 4">
            <a:extLst>
              <a:ext uri="{FF2B5EF4-FFF2-40B4-BE49-F238E27FC236}">
                <a16:creationId xmlns:a16="http://schemas.microsoft.com/office/drawing/2014/main" id="{E4D13AF8-EE67-4091-9A43-08EF2742E7CF}"/>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n 5">
            <a:extLst>
              <a:ext uri="{FF2B5EF4-FFF2-40B4-BE49-F238E27FC236}">
                <a16:creationId xmlns:a16="http://schemas.microsoft.com/office/drawing/2014/main" id="{FAF81AEF-FD1C-418E-869F-A1F56289D2C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7" name="Imagen 6">
            <a:extLst>
              <a:ext uri="{FF2B5EF4-FFF2-40B4-BE49-F238E27FC236}">
                <a16:creationId xmlns:a16="http://schemas.microsoft.com/office/drawing/2014/main" id="{A4A8A226-D830-42BA-A9FB-573C406C1784}"/>
              </a:ext>
            </a:extLst>
          </p:cNvPr>
          <p:cNvPicPr>
            <a:picLocks noChangeAspect="1"/>
          </p:cNvPicPr>
          <p:nvPr/>
        </p:nvPicPr>
        <p:blipFill>
          <a:blip r:embed="rId4"/>
          <a:srcRect/>
          <a:stretch>
            <a:fillRect/>
          </a:stretch>
        </p:blipFill>
        <p:spPr bwMode="auto">
          <a:xfrm>
            <a:off x="11354435" y="5937716"/>
            <a:ext cx="837565" cy="870585"/>
          </a:xfrm>
          <a:prstGeom prst="rect">
            <a:avLst/>
          </a:prstGeom>
          <a:noFill/>
          <a:ln w="9525">
            <a:noFill/>
            <a:miter lim="800000"/>
            <a:headEnd/>
            <a:tailEnd/>
          </a:ln>
        </p:spPr>
      </p:pic>
      <p:sp>
        <p:nvSpPr>
          <p:cNvPr id="8" name="CuadroTexto 7">
            <a:extLst>
              <a:ext uri="{FF2B5EF4-FFF2-40B4-BE49-F238E27FC236}">
                <a16:creationId xmlns:a16="http://schemas.microsoft.com/office/drawing/2014/main" id="{A790067D-34C8-490F-92FE-E97A40B6AA04}"/>
              </a:ext>
            </a:extLst>
          </p:cNvPr>
          <p:cNvSpPr txBox="1"/>
          <p:nvPr/>
        </p:nvSpPr>
        <p:spPr>
          <a:xfrm>
            <a:off x="9225886" y="6222148"/>
            <a:ext cx="240833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2779557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936775" y="1600162"/>
            <a:ext cx="9764838" cy="5145206"/>
          </a:xfrm>
        </p:spPr>
        <p:txBody>
          <a:bodyPr>
            <a:normAutofit fontScale="62500" lnSpcReduction="20000"/>
          </a:bodyPr>
          <a:lstStyle/>
          <a:p>
            <a:pPr marL="0" indent="0" algn="just">
              <a:buNone/>
            </a:pPr>
            <a:r>
              <a:rPr lang="es-MX" b="1" dirty="0"/>
              <a:t>Art. 70.- Atribuciones del presidente o presidenta de la junta parroquial rural.- </a:t>
            </a:r>
            <a:r>
              <a:rPr lang="es-MX" dirty="0"/>
              <a:t>Le corresponde al presidente o presidenta de la junta parroquial rural</a:t>
            </a:r>
          </a:p>
          <a:p>
            <a:pPr marL="514350" indent="-514350" algn="just">
              <a:buAutoNum type="alphaLcParenR" startAt="16"/>
            </a:pPr>
            <a:r>
              <a:rPr lang="es-MX" dirty="0"/>
              <a:t>La aprobación, bajo su responsabilidad civil, penal y administrativa, de los traspasos de partidas presupuestarias, suplementos y reducciones de crédito, en casos especiales originados en asignaciones extraordinarias o para financiar casos de emergencia legalmente declarada, manteniendo la necesaria relación entre los programas y subprogramas, para que dichos traspasos no afecten la ejecución de obras públicas ni la prestación de servicios públicos. El presidente o la presidenta deberá informar a la junta parroquial sobre dichos traspasos y las razones de los mismos;</a:t>
            </a:r>
          </a:p>
          <a:p>
            <a:pPr marL="514350" indent="-514350" algn="just">
              <a:buAutoNum type="alphaLcParenR" startAt="16"/>
            </a:pPr>
            <a:r>
              <a:rPr lang="es-MX" dirty="0"/>
              <a:t>Conceder permisos y autorizaciones para el uso eventual de espacios públicos, de acuerdo a las ordenanzas metropolitanas o municipales, y a las resoluciones que la junta parroquial rural dicte para el efecto;</a:t>
            </a:r>
          </a:p>
          <a:p>
            <a:pPr marL="514350" indent="-514350" algn="just">
              <a:buAutoNum type="alphaLcParenR" startAt="16"/>
            </a:pPr>
            <a:r>
              <a:rPr lang="es-MX" dirty="0"/>
              <a:t>Suscribir las actas de las sesiones de la junta parroquial rural;</a:t>
            </a:r>
          </a:p>
          <a:p>
            <a:pPr marL="514350" indent="-514350" algn="just">
              <a:buAutoNum type="alphaLcParenR" startAt="16"/>
            </a:pPr>
            <a:r>
              <a:rPr lang="es-MX" dirty="0"/>
              <a:t>Dirigir y supervisar las actividades del gobierno parroquial rural, coordinando y controlando el trabajo de los funcionarios del gobierno parroquial rural;</a:t>
            </a:r>
          </a:p>
          <a:p>
            <a:pPr marL="514350" indent="-514350" algn="just">
              <a:buAutoNum type="alphaLcParenR" startAt="16"/>
            </a:pPr>
            <a:r>
              <a:rPr lang="es-MX" dirty="0"/>
              <a:t>Presentar a la junta parroquial rural y a la ciudadanía en general un informe anual escrito, para su evaluación a través del sistema de rendición de cuentas y control social, acerca de la gestión administrativa realizada, destacando el cumplimiento e impacto de sus competencias exclusivas y concurrentes, así como de los planes y programas aprobadas por la junta parroquial, y los costos unitarios y totales que ello hubiera representado; y,</a:t>
            </a:r>
          </a:p>
          <a:p>
            <a:pPr marL="514350" indent="-514350" algn="just">
              <a:buAutoNum type="alphaLcParenR" startAt="16"/>
            </a:pPr>
            <a:r>
              <a:rPr lang="es-MX" dirty="0"/>
              <a:t>Las demás que prevea la ley.</a:t>
            </a:r>
            <a:endParaRPr lang="en-US" dirty="0"/>
          </a:p>
        </p:txBody>
      </p:sp>
      <p:pic>
        <p:nvPicPr>
          <p:cNvPr id="4" name="Imagen 3">
            <a:extLst>
              <a:ext uri="{FF2B5EF4-FFF2-40B4-BE49-F238E27FC236}">
                <a16:creationId xmlns:a16="http://schemas.microsoft.com/office/drawing/2014/main" id="{B03B45B2-D66C-4879-B368-F78B8145DBA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81611" y="0"/>
            <a:ext cx="9335010" cy="1662517"/>
          </a:xfrm>
          <a:prstGeom prst="rect">
            <a:avLst/>
          </a:prstGeom>
          <a:ln>
            <a:noFill/>
          </a:ln>
          <a:extLst>
            <a:ext uri="{53640926-AAD7-44D8-BBD7-CCE9431645EC}">
              <a14:shadowObscured xmlns:a14="http://schemas.microsoft.com/office/drawing/2010/main"/>
            </a:ext>
          </a:extLst>
        </p:spPr>
      </p:pic>
      <p:sp>
        <p:nvSpPr>
          <p:cNvPr id="5" name="CuadroTexto 4">
            <a:extLst>
              <a:ext uri="{FF2B5EF4-FFF2-40B4-BE49-F238E27FC236}">
                <a16:creationId xmlns:a16="http://schemas.microsoft.com/office/drawing/2014/main" id="{1950441A-829C-424B-9F8D-10A58B12C26A}"/>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n 5">
            <a:extLst>
              <a:ext uri="{FF2B5EF4-FFF2-40B4-BE49-F238E27FC236}">
                <a16:creationId xmlns:a16="http://schemas.microsoft.com/office/drawing/2014/main" id="{E23D0AE4-D04F-46CF-8D6A-B364C4FA2B4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7" name="Imagen 6">
            <a:extLst>
              <a:ext uri="{FF2B5EF4-FFF2-40B4-BE49-F238E27FC236}">
                <a16:creationId xmlns:a16="http://schemas.microsoft.com/office/drawing/2014/main" id="{A144BBA7-D002-45E9-A208-E0BEB2463C68}"/>
              </a:ext>
            </a:extLst>
          </p:cNvPr>
          <p:cNvPicPr>
            <a:picLocks noChangeAspect="1"/>
          </p:cNvPicPr>
          <p:nvPr/>
        </p:nvPicPr>
        <p:blipFill>
          <a:blip r:embed="rId4"/>
          <a:srcRect/>
          <a:stretch>
            <a:fillRect/>
          </a:stretch>
        </p:blipFill>
        <p:spPr bwMode="auto">
          <a:xfrm>
            <a:off x="11354435" y="5937716"/>
            <a:ext cx="837565" cy="870585"/>
          </a:xfrm>
          <a:prstGeom prst="rect">
            <a:avLst/>
          </a:prstGeom>
          <a:noFill/>
          <a:ln w="9525">
            <a:noFill/>
            <a:miter lim="800000"/>
            <a:headEnd/>
            <a:tailEnd/>
          </a:ln>
        </p:spPr>
      </p:pic>
      <p:sp>
        <p:nvSpPr>
          <p:cNvPr id="8" name="CuadroTexto 7">
            <a:extLst>
              <a:ext uri="{FF2B5EF4-FFF2-40B4-BE49-F238E27FC236}">
                <a16:creationId xmlns:a16="http://schemas.microsoft.com/office/drawing/2014/main" id="{9B8AC875-FC98-449E-B3A9-079A87903D15}"/>
              </a:ext>
            </a:extLst>
          </p:cNvPr>
          <p:cNvSpPr txBox="1"/>
          <p:nvPr/>
        </p:nvSpPr>
        <p:spPr>
          <a:xfrm>
            <a:off x="9225886" y="6222148"/>
            <a:ext cx="240833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4003888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315312" y="1337209"/>
            <a:ext cx="7561375" cy="913327"/>
          </a:xfrm>
        </p:spPr>
        <p:txBody>
          <a:bodyPr/>
          <a:lstStyle/>
          <a:p>
            <a:r>
              <a:rPr lang="es-MX" b="1" dirty="0"/>
              <a:t>COMPONENTE SOCIO-CULTURAL</a:t>
            </a:r>
            <a:endParaRPr lang="en-US" b="1" dirty="0"/>
          </a:p>
        </p:txBody>
      </p:sp>
      <p:graphicFrame>
        <p:nvGraphicFramePr>
          <p:cNvPr id="9" name="Marcador de contenido 8">
            <a:extLst>
              <a:ext uri="{FF2B5EF4-FFF2-40B4-BE49-F238E27FC236}">
                <a16:creationId xmlns:a16="http://schemas.microsoft.com/office/drawing/2014/main" id="{2208E43B-31B5-4395-B0CD-1DF1D58500B1}"/>
              </a:ext>
            </a:extLst>
          </p:cNvPr>
          <p:cNvGraphicFramePr>
            <a:graphicFrameLocks noGrp="1"/>
          </p:cNvGraphicFramePr>
          <p:nvPr>
            <p:ph idx="1"/>
            <p:extLst>
              <p:ext uri="{D42A27DB-BD31-4B8C-83A1-F6EECF244321}">
                <p14:modId xmlns:p14="http://schemas.microsoft.com/office/powerpoint/2010/main" val="2496392410"/>
              </p:ext>
            </p:extLst>
          </p:nvPr>
        </p:nvGraphicFramePr>
        <p:xfrm>
          <a:off x="305357" y="2592595"/>
          <a:ext cx="5790644" cy="976917"/>
        </p:xfrm>
        <a:graphic>
          <a:graphicData uri="http://schemas.openxmlformats.org/drawingml/2006/table">
            <a:tbl>
              <a:tblPr firstRow="1" firstCol="1" bandRow="1">
                <a:tableStyleId>{5C22544A-7EE6-4342-B048-85BDC9FD1C3A}</a:tableStyleId>
              </a:tblPr>
              <a:tblGrid>
                <a:gridCol w="3468721">
                  <a:extLst>
                    <a:ext uri="{9D8B030D-6E8A-4147-A177-3AD203B41FA5}">
                      <a16:colId xmlns:a16="http://schemas.microsoft.com/office/drawing/2014/main" val="1127158132"/>
                    </a:ext>
                  </a:extLst>
                </a:gridCol>
                <a:gridCol w="1194263">
                  <a:extLst>
                    <a:ext uri="{9D8B030D-6E8A-4147-A177-3AD203B41FA5}">
                      <a16:colId xmlns:a16="http://schemas.microsoft.com/office/drawing/2014/main" val="1540738510"/>
                    </a:ext>
                  </a:extLst>
                </a:gridCol>
                <a:gridCol w="1127660">
                  <a:extLst>
                    <a:ext uri="{9D8B030D-6E8A-4147-A177-3AD203B41FA5}">
                      <a16:colId xmlns:a16="http://schemas.microsoft.com/office/drawing/2014/main" val="3628772181"/>
                    </a:ext>
                  </a:extLst>
                </a:gridCol>
              </a:tblGrid>
              <a:tr h="428277">
                <a:tc>
                  <a:txBody>
                    <a:bodyPr/>
                    <a:lstStyle/>
                    <a:p>
                      <a:pPr algn="ctr"/>
                      <a:r>
                        <a:rPr lang="es-ES" sz="1200" kern="100" dirty="0">
                          <a:effectLst/>
                        </a:rPr>
                        <a:t>PROYECTO / ACTIVIDAD</a:t>
                      </a:r>
                      <a:endParaRPr lang="es-EC" sz="1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1200" kern="100">
                          <a:effectLst/>
                        </a:rPr>
                        <a:t>GADPR DE CUYUJA</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1200" kern="100" dirty="0">
                          <a:effectLst/>
                        </a:rPr>
                        <a:t>% DE EJECUCIÓN</a:t>
                      </a:r>
                      <a:endParaRPr lang="es-EC" sz="1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25320785"/>
                  </a:ext>
                </a:extLst>
              </a:tr>
              <a:tr h="0">
                <a:tc>
                  <a:txBody>
                    <a:bodyPr/>
                    <a:lstStyle/>
                    <a:p>
                      <a:pPr algn="ctr"/>
                      <a:r>
                        <a:rPr lang="es-ES" sz="1200" kern="100" dirty="0">
                          <a:effectLst/>
                        </a:rPr>
                        <a:t>Fomento a las actividades culturales, turísticas y deportivas en la conmemoración del aniversario de </a:t>
                      </a:r>
                      <a:r>
                        <a:rPr lang="es-ES" sz="1200" kern="100" dirty="0" err="1">
                          <a:effectLst/>
                        </a:rPr>
                        <a:t>Parroquialización</a:t>
                      </a:r>
                      <a:r>
                        <a:rPr lang="es-ES" sz="1200" kern="100" dirty="0">
                          <a:effectLst/>
                        </a:rPr>
                        <a:t> de Cuyuja.</a:t>
                      </a:r>
                      <a:endParaRPr lang="es-EC" sz="12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es-ES" sz="1200" kern="100" dirty="0">
                          <a:effectLst/>
                        </a:rPr>
                        <a:t>USD 11980.00</a:t>
                      </a:r>
                      <a:endParaRPr lang="es-EC" sz="1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1200" kern="100" dirty="0">
                          <a:effectLst/>
                        </a:rPr>
                        <a:t>100%</a:t>
                      </a:r>
                      <a:endParaRPr lang="es-EC" sz="1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63404002"/>
                  </a:ext>
                </a:extLst>
              </a:tr>
            </a:tbl>
          </a:graphicData>
        </a:graphic>
      </p:graphicFrame>
      <p:pic>
        <p:nvPicPr>
          <p:cNvPr id="4" name="Imagen 3">
            <a:extLst>
              <a:ext uri="{FF2B5EF4-FFF2-40B4-BE49-F238E27FC236}">
                <a16:creationId xmlns:a16="http://schemas.microsoft.com/office/drawing/2014/main" id="{3CBDBBF8-E392-4881-93B7-D55EB0DA583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47091" y="2492"/>
            <a:ext cx="9335010" cy="1662517"/>
          </a:xfrm>
          <a:prstGeom prst="rect">
            <a:avLst/>
          </a:prstGeom>
          <a:ln>
            <a:noFill/>
          </a:ln>
          <a:extLst>
            <a:ext uri="{53640926-AAD7-44D8-BBD7-CCE9431645EC}">
              <a14:shadowObscured xmlns:a14="http://schemas.microsoft.com/office/drawing/2010/main"/>
            </a:ext>
          </a:extLst>
        </p:spPr>
      </p:pic>
      <p:sp>
        <p:nvSpPr>
          <p:cNvPr id="5" name="CuadroTexto 4">
            <a:extLst>
              <a:ext uri="{FF2B5EF4-FFF2-40B4-BE49-F238E27FC236}">
                <a16:creationId xmlns:a16="http://schemas.microsoft.com/office/drawing/2014/main" id="{4859248F-44D3-4665-B863-DD2B5F9FE5D9}"/>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n 5">
            <a:extLst>
              <a:ext uri="{FF2B5EF4-FFF2-40B4-BE49-F238E27FC236}">
                <a16:creationId xmlns:a16="http://schemas.microsoft.com/office/drawing/2014/main" id="{EAF7F5F9-E659-4F39-B125-9317959A15F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7" name="Imagen 6">
            <a:extLst>
              <a:ext uri="{FF2B5EF4-FFF2-40B4-BE49-F238E27FC236}">
                <a16:creationId xmlns:a16="http://schemas.microsoft.com/office/drawing/2014/main" id="{55DA32AE-93B9-43C6-A774-A7FCC5C128F8}"/>
              </a:ext>
            </a:extLst>
          </p:cNvPr>
          <p:cNvPicPr>
            <a:picLocks noChangeAspect="1"/>
          </p:cNvPicPr>
          <p:nvPr/>
        </p:nvPicPr>
        <p:blipFill>
          <a:blip r:embed="rId4"/>
          <a:srcRect/>
          <a:stretch>
            <a:fillRect/>
          </a:stretch>
        </p:blipFill>
        <p:spPr bwMode="auto">
          <a:xfrm>
            <a:off x="11354435" y="5937716"/>
            <a:ext cx="837565" cy="870585"/>
          </a:xfrm>
          <a:prstGeom prst="rect">
            <a:avLst/>
          </a:prstGeom>
          <a:noFill/>
          <a:ln w="9525">
            <a:noFill/>
            <a:miter lim="800000"/>
            <a:headEnd/>
            <a:tailEnd/>
          </a:ln>
        </p:spPr>
      </p:pic>
      <p:sp>
        <p:nvSpPr>
          <p:cNvPr id="8" name="CuadroTexto 7">
            <a:extLst>
              <a:ext uri="{FF2B5EF4-FFF2-40B4-BE49-F238E27FC236}">
                <a16:creationId xmlns:a16="http://schemas.microsoft.com/office/drawing/2014/main" id="{6B960866-F122-4E8E-988A-0E46F632F90D}"/>
              </a:ext>
            </a:extLst>
          </p:cNvPr>
          <p:cNvSpPr txBox="1"/>
          <p:nvPr/>
        </p:nvSpPr>
        <p:spPr>
          <a:xfrm>
            <a:off x="8000999" y="6490586"/>
            <a:ext cx="3633217"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pic>
        <p:nvPicPr>
          <p:cNvPr id="1026" name="Imagen 43">
            <a:extLst>
              <a:ext uri="{FF2B5EF4-FFF2-40B4-BE49-F238E27FC236}">
                <a16:creationId xmlns:a16="http://schemas.microsoft.com/office/drawing/2014/main" id="{E4C66210-3A3F-4F4D-B56A-C19EAD8D60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3396" t="21477" r="14168" b="22043"/>
          <a:stretch>
            <a:fillRect/>
          </a:stretch>
        </p:blipFill>
        <p:spPr bwMode="auto">
          <a:xfrm>
            <a:off x="6253568" y="2614673"/>
            <a:ext cx="3034351" cy="208815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3">
            <a:extLst>
              <a:ext uri="{FF2B5EF4-FFF2-40B4-BE49-F238E27FC236}">
                <a16:creationId xmlns:a16="http://schemas.microsoft.com/office/drawing/2014/main" id="{238364AE-6FFC-451B-9260-8EFB0E4D60D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11" name="Rectangle 4">
            <a:extLst>
              <a:ext uri="{FF2B5EF4-FFF2-40B4-BE49-F238E27FC236}">
                <a16:creationId xmlns:a16="http://schemas.microsoft.com/office/drawing/2014/main" id="{C7F215AE-E89D-4C06-A2C0-D77C6601512A}"/>
              </a:ext>
            </a:extLst>
          </p:cNvPr>
          <p:cNvSpPr>
            <a:spLocks noChangeArrowheads="1"/>
          </p:cNvSpPr>
          <p:nvPr/>
        </p:nvSpPr>
        <p:spPr bwMode="auto">
          <a:xfrm>
            <a:off x="0" y="22860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a:ln>
                <a:noFill/>
              </a:ln>
              <a:solidFill>
                <a:schemeClr val="tx1"/>
              </a:solidFill>
              <a:effectLst/>
              <a:latin typeface="Arial" panose="020B0604020202020204" pitchFamily="34" charset="0"/>
            </a:endParaRPr>
          </a:p>
        </p:txBody>
      </p:sp>
      <p:sp>
        <p:nvSpPr>
          <p:cNvPr id="12" name="Rectangle 5">
            <a:extLst>
              <a:ext uri="{FF2B5EF4-FFF2-40B4-BE49-F238E27FC236}">
                <a16:creationId xmlns:a16="http://schemas.microsoft.com/office/drawing/2014/main" id="{1955E647-A120-4F75-A372-D77717D328ED}"/>
              </a:ext>
            </a:extLst>
          </p:cNvPr>
          <p:cNvSpPr>
            <a:spLocks noChangeArrowheads="1"/>
          </p:cNvSpPr>
          <p:nvPr/>
        </p:nvSpPr>
        <p:spPr bwMode="auto">
          <a:xfrm>
            <a:off x="0" y="4105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graphicFrame>
        <p:nvGraphicFramePr>
          <p:cNvPr id="14" name="Tabla 13">
            <a:extLst>
              <a:ext uri="{FF2B5EF4-FFF2-40B4-BE49-F238E27FC236}">
                <a16:creationId xmlns:a16="http://schemas.microsoft.com/office/drawing/2014/main" id="{74BDF3F0-AF62-4390-982E-66449AD57798}"/>
              </a:ext>
            </a:extLst>
          </p:cNvPr>
          <p:cNvGraphicFramePr>
            <a:graphicFrameLocks noGrp="1"/>
          </p:cNvGraphicFramePr>
          <p:nvPr>
            <p:extLst>
              <p:ext uri="{D42A27DB-BD31-4B8C-83A1-F6EECF244321}">
                <p14:modId xmlns:p14="http://schemas.microsoft.com/office/powerpoint/2010/main" val="990048765"/>
              </p:ext>
            </p:extLst>
          </p:nvPr>
        </p:nvGraphicFramePr>
        <p:xfrm>
          <a:off x="328371" y="3749041"/>
          <a:ext cx="5793105" cy="731520"/>
        </p:xfrm>
        <a:graphic>
          <a:graphicData uri="http://schemas.openxmlformats.org/drawingml/2006/table">
            <a:tbl>
              <a:tblPr firstRow="1" firstCol="1" bandRow="1">
                <a:tableStyleId>{5C22544A-7EE6-4342-B048-85BDC9FD1C3A}</a:tableStyleId>
              </a:tblPr>
              <a:tblGrid>
                <a:gridCol w="2877185">
                  <a:extLst>
                    <a:ext uri="{9D8B030D-6E8A-4147-A177-3AD203B41FA5}">
                      <a16:colId xmlns:a16="http://schemas.microsoft.com/office/drawing/2014/main" val="1067368091"/>
                    </a:ext>
                  </a:extLst>
                </a:gridCol>
                <a:gridCol w="990600">
                  <a:extLst>
                    <a:ext uri="{9D8B030D-6E8A-4147-A177-3AD203B41FA5}">
                      <a16:colId xmlns:a16="http://schemas.microsoft.com/office/drawing/2014/main" val="1453713516"/>
                    </a:ext>
                  </a:extLst>
                </a:gridCol>
                <a:gridCol w="989965">
                  <a:extLst>
                    <a:ext uri="{9D8B030D-6E8A-4147-A177-3AD203B41FA5}">
                      <a16:colId xmlns:a16="http://schemas.microsoft.com/office/drawing/2014/main" val="404661774"/>
                    </a:ext>
                  </a:extLst>
                </a:gridCol>
                <a:gridCol w="935355">
                  <a:extLst>
                    <a:ext uri="{9D8B030D-6E8A-4147-A177-3AD203B41FA5}">
                      <a16:colId xmlns:a16="http://schemas.microsoft.com/office/drawing/2014/main" val="2935006276"/>
                    </a:ext>
                  </a:extLst>
                </a:gridCol>
              </a:tblGrid>
              <a:tr h="0">
                <a:tc>
                  <a:txBody>
                    <a:bodyPr/>
                    <a:lstStyle/>
                    <a:p>
                      <a:pPr algn="ctr"/>
                      <a:r>
                        <a:rPr lang="es-ES" sz="1200" kern="100">
                          <a:effectLst/>
                        </a:rPr>
                        <a:t>PROYECTO / ACTIVIDAD</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GADPR DE CUYUJA</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OTRAS ENTIDADES</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dirty="0">
                          <a:effectLst/>
                        </a:rPr>
                        <a:t>% DE EJECUCIÓN</a:t>
                      </a:r>
                      <a:endParaRPr lang="es-EC" sz="1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38758129"/>
                  </a:ext>
                </a:extLst>
              </a:tr>
              <a:tr h="0">
                <a:tc>
                  <a:txBody>
                    <a:bodyPr/>
                    <a:lstStyle/>
                    <a:p>
                      <a:pPr algn="just"/>
                      <a:r>
                        <a:rPr lang="es-ES" sz="1200" kern="100">
                          <a:effectLst/>
                        </a:rPr>
                        <a:t>Mejoramiento del graderío de la cancha sintética de Cuyuja</a:t>
                      </a:r>
                      <a:endParaRPr lang="es-EC" sz="12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s-ES" sz="1200" kern="100">
                          <a:effectLst/>
                        </a:rPr>
                        <a:t>USD 6025.91</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1200" kern="100">
                          <a:effectLst/>
                        </a:rPr>
                        <a:t> </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1200" kern="100" dirty="0">
                          <a:effectLst/>
                        </a:rPr>
                        <a:t>100%</a:t>
                      </a:r>
                      <a:endParaRPr lang="es-EC" sz="1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017898"/>
                  </a:ext>
                </a:extLst>
              </a:tr>
            </a:tbl>
          </a:graphicData>
        </a:graphic>
      </p:graphicFrame>
      <p:pic>
        <p:nvPicPr>
          <p:cNvPr id="15" name="Imagen 14">
            <a:extLst>
              <a:ext uri="{FF2B5EF4-FFF2-40B4-BE49-F238E27FC236}">
                <a16:creationId xmlns:a16="http://schemas.microsoft.com/office/drawing/2014/main" id="{165069A8-3D43-426D-B19B-26F22E87E9CE}"/>
              </a:ext>
            </a:extLst>
          </p:cNvPr>
          <p:cNvPicPr/>
          <p:nvPr/>
        </p:nvPicPr>
        <p:blipFill rotWithShape="1">
          <a:blip r:embed="rId6"/>
          <a:srcRect l="31753" t="12356" r="32194" b="6158"/>
          <a:stretch/>
        </p:blipFill>
        <p:spPr bwMode="auto">
          <a:xfrm>
            <a:off x="9287919" y="2579208"/>
            <a:ext cx="2158856" cy="2123405"/>
          </a:xfrm>
          <a:prstGeom prst="rect">
            <a:avLst/>
          </a:prstGeom>
          <a:ln>
            <a:noFill/>
          </a:ln>
          <a:extLst>
            <a:ext uri="{53640926-AAD7-44D8-BBD7-CCE9431645EC}">
              <a14:shadowObscured xmlns:a14="http://schemas.microsoft.com/office/drawing/2010/main"/>
            </a:ext>
          </a:extLst>
        </p:spPr>
      </p:pic>
      <p:graphicFrame>
        <p:nvGraphicFramePr>
          <p:cNvPr id="16" name="Tabla 15">
            <a:extLst>
              <a:ext uri="{FF2B5EF4-FFF2-40B4-BE49-F238E27FC236}">
                <a16:creationId xmlns:a16="http://schemas.microsoft.com/office/drawing/2014/main" id="{451B8DDC-0755-446F-B6D4-D101454D0A2E}"/>
              </a:ext>
            </a:extLst>
          </p:cNvPr>
          <p:cNvGraphicFramePr>
            <a:graphicFrameLocks noGrp="1"/>
          </p:cNvGraphicFramePr>
          <p:nvPr>
            <p:extLst>
              <p:ext uri="{D42A27DB-BD31-4B8C-83A1-F6EECF244321}">
                <p14:modId xmlns:p14="http://schemas.microsoft.com/office/powerpoint/2010/main" val="2429732757"/>
              </p:ext>
            </p:extLst>
          </p:nvPr>
        </p:nvGraphicFramePr>
        <p:xfrm>
          <a:off x="328371" y="4679691"/>
          <a:ext cx="5793105" cy="731520"/>
        </p:xfrm>
        <a:graphic>
          <a:graphicData uri="http://schemas.openxmlformats.org/drawingml/2006/table">
            <a:tbl>
              <a:tblPr firstRow="1" firstCol="1" bandRow="1">
                <a:tableStyleId>{5C22544A-7EE6-4342-B048-85BDC9FD1C3A}</a:tableStyleId>
              </a:tblPr>
              <a:tblGrid>
                <a:gridCol w="2877185">
                  <a:extLst>
                    <a:ext uri="{9D8B030D-6E8A-4147-A177-3AD203B41FA5}">
                      <a16:colId xmlns:a16="http://schemas.microsoft.com/office/drawing/2014/main" val="450068260"/>
                    </a:ext>
                  </a:extLst>
                </a:gridCol>
                <a:gridCol w="990600">
                  <a:extLst>
                    <a:ext uri="{9D8B030D-6E8A-4147-A177-3AD203B41FA5}">
                      <a16:colId xmlns:a16="http://schemas.microsoft.com/office/drawing/2014/main" val="3555604576"/>
                    </a:ext>
                  </a:extLst>
                </a:gridCol>
                <a:gridCol w="989965">
                  <a:extLst>
                    <a:ext uri="{9D8B030D-6E8A-4147-A177-3AD203B41FA5}">
                      <a16:colId xmlns:a16="http://schemas.microsoft.com/office/drawing/2014/main" val="3734213743"/>
                    </a:ext>
                  </a:extLst>
                </a:gridCol>
                <a:gridCol w="935355">
                  <a:extLst>
                    <a:ext uri="{9D8B030D-6E8A-4147-A177-3AD203B41FA5}">
                      <a16:colId xmlns:a16="http://schemas.microsoft.com/office/drawing/2014/main" val="3945728053"/>
                    </a:ext>
                  </a:extLst>
                </a:gridCol>
              </a:tblGrid>
              <a:tr h="0">
                <a:tc>
                  <a:txBody>
                    <a:bodyPr/>
                    <a:lstStyle/>
                    <a:p>
                      <a:pPr algn="ctr"/>
                      <a:r>
                        <a:rPr lang="es-ES" sz="1200" kern="100">
                          <a:effectLst/>
                        </a:rPr>
                        <a:t>PROYECTO / ACTIVIDAD</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GADPR DE CUYUJA</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OTRAS ENTIDADES</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 DE EJECUCIÓN</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5204705"/>
                  </a:ext>
                </a:extLst>
              </a:tr>
              <a:tr h="0">
                <a:tc>
                  <a:txBody>
                    <a:bodyPr/>
                    <a:lstStyle/>
                    <a:p>
                      <a:pPr algn="just"/>
                      <a:r>
                        <a:rPr lang="es-ES" sz="1200" kern="100" dirty="0">
                          <a:effectLst/>
                        </a:rPr>
                        <a:t>Construcción del graderío con cubierta en el sector de Maspa</a:t>
                      </a:r>
                      <a:endParaRPr lang="es-EC" sz="1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dirty="0">
                          <a:effectLst/>
                        </a:rPr>
                        <a:t>USD 13130.36</a:t>
                      </a:r>
                      <a:endParaRPr lang="es-EC" sz="1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1200" kern="100">
                          <a:effectLst/>
                        </a:rPr>
                        <a:t> </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1200" kern="100" dirty="0">
                          <a:effectLst/>
                        </a:rPr>
                        <a:t>100%</a:t>
                      </a:r>
                      <a:endParaRPr lang="es-EC" sz="1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98293382"/>
                  </a:ext>
                </a:extLst>
              </a:tr>
            </a:tbl>
          </a:graphicData>
        </a:graphic>
      </p:graphicFrame>
      <p:pic>
        <p:nvPicPr>
          <p:cNvPr id="17" name="Imagen 17">
            <a:extLst>
              <a:ext uri="{FF2B5EF4-FFF2-40B4-BE49-F238E27FC236}">
                <a16:creationId xmlns:a16="http://schemas.microsoft.com/office/drawing/2014/main" id="{2D13A770-E512-4BDC-81D0-9FE4CFA075A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5400000">
            <a:off x="8033722" y="3851016"/>
            <a:ext cx="1504950" cy="3162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0278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315312" y="1337209"/>
            <a:ext cx="7561375" cy="913327"/>
          </a:xfrm>
        </p:spPr>
        <p:txBody>
          <a:bodyPr/>
          <a:lstStyle/>
          <a:p>
            <a:r>
              <a:rPr lang="es-MX" b="1" dirty="0"/>
              <a:t>COMPONENTE SOCIO-CULTURAL</a:t>
            </a:r>
            <a:endParaRPr lang="en-US" b="1" dirty="0"/>
          </a:p>
        </p:txBody>
      </p:sp>
      <p:pic>
        <p:nvPicPr>
          <p:cNvPr id="4" name="Imagen 3">
            <a:extLst>
              <a:ext uri="{FF2B5EF4-FFF2-40B4-BE49-F238E27FC236}">
                <a16:creationId xmlns:a16="http://schemas.microsoft.com/office/drawing/2014/main" id="{3CBDBBF8-E392-4881-93B7-D55EB0DA583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1" y="-79006"/>
            <a:ext cx="9335010" cy="1662517"/>
          </a:xfrm>
          <a:prstGeom prst="rect">
            <a:avLst/>
          </a:prstGeom>
          <a:ln>
            <a:noFill/>
          </a:ln>
          <a:extLst>
            <a:ext uri="{53640926-AAD7-44D8-BBD7-CCE9431645EC}">
              <a14:shadowObscured xmlns:a14="http://schemas.microsoft.com/office/drawing/2010/main"/>
            </a:ext>
          </a:extLst>
        </p:spPr>
      </p:pic>
      <p:sp>
        <p:nvSpPr>
          <p:cNvPr id="5" name="CuadroTexto 4">
            <a:extLst>
              <a:ext uri="{FF2B5EF4-FFF2-40B4-BE49-F238E27FC236}">
                <a16:creationId xmlns:a16="http://schemas.microsoft.com/office/drawing/2014/main" id="{4859248F-44D3-4665-B863-DD2B5F9FE5D9}"/>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n 5">
            <a:extLst>
              <a:ext uri="{FF2B5EF4-FFF2-40B4-BE49-F238E27FC236}">
                <a16:creationId xmlns:a16="http://schemas.microsoft.com/office/drawing/2014/main" id="{EAF7F5F9-E659-4F39-B125-9317959A15F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7" name="Imagen 6">
            <a:extLst>
              <a:ext uri="{FF2B5EF4-FFF2-40B4-BE49-F238E27FC236}">
                <a16:creationId xmlns:a16="http://schemas.microsoft.com/office/drawing/2014/main" id="{55DA32AE-93B9-43C6-A774-A7FCC5C128F8}"/>
              </a:ext>
            </a:extLst>
          </p:cNvPr>
          <p:cNvPicPr>
            <a:picLocks noChangeAspect="1"/>
          </p:cNvPicPr>
          <p:nvPr/>
        </p:nvPicPr>
        <p:blipFill>
          <a:blip r:embed="rId4"/>
          <a:srcRect/>
          <a:stretch>
            <a:fillRect/>
          </a:stretch>
        </p:blipFill>
        <p:spPr bwMode="auto">
          <a:xfrm>
            <a:off x="11354435" y="5937716"/>
            <a:ext cx="837565" cy="870585"/>
          </a:xfrm>
          <a:prstGeom prst="rect">
            <a:avLst/>
          </a:prstGeom>
          <a:noFill/>
          <a:ln w="9525">
            <a:noFill/>
            <a:miter lim="800000"/>
            <a:headEnd/>
            <a:tailEnd/>
          </a:ln>
        </p:spPr>
      </p:pic>
      <p:sp>
        <p:nvSpPr>
          <p:cNvPr id="8" name="CuadroTexto 7">
            <a:extLst>
              <a:ext uri="{FF2B5EF4-FFF2-40B4-BE49-F238E27FC236}">
                <a16:creationId xmlns:a16="http://schemas.microsoft.com/office/drawing/2014/main" id="{6B960866-F122-4E8E-988A-0E46F632F90D}"/>
              </a:ext>
            </a:extLst>
          </p:cNvPr>
          <p:cNvSpPr txBox="1"/>
          <p:nvPr/>
        </p:nvSpPr>
        <p:spPr>
          <a:xfrm>
            <a:off x="8000999" y="6490586"/>
            <a:ext cx="3633217"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sp>
        <p:nvSpPr>
          <p:cNvPr id="10" name="Rectangle 3">
            <a:extLst>
              <a:ext uri="{FF2B5EF4-FFF2-40B4-BE49-F238E27FC236}">
                <a16:creationId xmlns:a16="http://schemas.microsoft.com/office/drawing/2014/main" id="{238364AE-6FFC-451B-9260-8EFB0E4D60D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11" name="Rectangle 4">
            <a:extLst>
              <a:ext uri="{FF2B5EF4-FFF2-40B4-BE49-F238E27FC236}">
                <a16:creationId xmlns:a16="http://schemas.microsoft.com/office/drawing/2014/main" id="{C7F215AE-E89D-4C06-A2C0-D77C6601512A}"/>
              </a:ext>
            </a:extLst>
          </p:cNvPr>
          <p:cNvSpPr>
            <a:spLocks noChangeArrowheads="1"/>
          </p:cNvSpPr>
          <p:nvPr/>
        </p:nvSpPr>
        <p:spPr bwMode="auto">
          <a:xfrm>
            <a:off x="0" y="22860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a:ln>
                <a:noFill/>
              </a:ln>
              <a:solidFill>
                <a:schemeClr val="tx1"/>
              </a:solidFill>
              <a:effectLst/>
              <a:latin typeface="Arial" panose="020B0604020202020204" pitchFamily="34" charset="0"/>
            </a:endParaRPr>
          </a:p>
        </p:txBody>
      </p:sp>
      <p:sp>
        <p:nvSpPr>
          <p:cNvPr id="12" name="Rectangle 5">
            <a:extLst>
              <a:ext uri="{FF2B5EF4-FFF2-40B4-BE49-F238E27FC236}">
                <a16:creationId xmlns:a16="http://schemas.microsoft.com/office/drawing/2014/main" id="{1955E647-A120-4F75-A372-D77717D328ED}"/>
              </a:ext>
            </a:extLst>
          </p:cNvPr>
          <p:cNvSpPr>
            <a:spLocks noChangeArrowheads="1"/>
          </p:cNvSpPr>
          <p:nvPr/>
        </p:nvSpPr>
        <p:spPr bwMode="auto">
          <a:xfrm>
            <a:off x="0" y="4105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graphicFrame>
        <p:nvGraphicFramePr>
          <p:cNvPr id="21" name="Tabla 20">
            <a:extLst>
              <a:ext uri="{FF2B5EF4-FFF2-40B4-BE49-F238E27FC236}">
                <a16:creationId xmlns:a16="http://schemas.microsoft.com/office/drawing/2014/main" id="{67181885-1B58-4A25-BD96-52FC51587958}"/>
              </a:ext>
            </a:extLst>
          </p:cNvPr>
          <p:cNvGraphicFramePr>
            <a:graphicFrameLocks noGrp="1"/>
          </p:cNvGraphicFramePr>
          <p:nvPr>
            <p:extLst>
              <p:ext uri="{D42A27DB-BD31-4B8C-83A1-F6EECF244321}">
                <p14:modId xmlns:p14="http://schemas.microsoft.com/office/powerpoint/2010/main" val="3923642135"/>
              </p:ext>
            </p:extLst>
          </p:nvPr>
        </p:nvGraphicFramePr>
        <p:xfrm>
          <a:off x="676428" y="2276476"/>
          <a:ext cx="5793105" cy="731520"/>
        </p:xfrm>
        <a:graphic>
          <a:graphicData uri="http://schemas.openxmlformats.org/drawingml/2006/table">
            <a:tbl>
              <a:tblPr firstRow="1" firstCol="1" bandRow="1">
                <a:tableStyleId>{5C22544A-7EE6-4342-B048-85BDC9FD1C3A}</a:tableStyleId>
              </a:tblPr>
              <a:tblGrid>
                <a:gridCol w="2877185">
                  <a:extLst>
                    <a:ext uri="{9D8B030D-6E8A-4147-A177-3AD203B41FA5}">
                      <a16:colId xmlns:a16="http://schemas.microsoft.com/office/drawing/2014/main" val="3185637935"/>
                    </a:ext>
                  </a:extLst>
                </a:gridCol>
                <a:gridCol w="990600">
                  <a:extLst>
                    <a:ext uri="{9D8B030D-6E8A-4147-A177-3AD203B41FA5}">
                      <a16:colId xmlns:a16="http://schemas.microsoft.com/office/drawing/2014/main" val="55381818"/>
                    </a:ext>
                  </a:extLst>
                </a:gridCol>
                <a:gridCol w="989965">
                  <a:extLst>
                    <a:ext uri="{9D8B030D-6E8A-4147-A177-3AD203B41FA5}">
                      <a16:colId xmlns:a16="http://schemas.microsoft.com/office/drawing/2014/main" val="1512269447"/>
                    </a:ext>
                  </a:extLst>
                </a:gridCol>
                <a:gridCol w="935355">
                  <a:extLst>
                    <a:ext uri="{9D8B030D-6E8A-4147-A177-3AD203B41FA5}">
                      <a16:colId xmlns:a16="http://schemas.microsoft.com/office/drawing/2014/main" val="3872807988"/>
                    </a:ext>
                  </a:extLst>
                </a:gridCol>
              </a:tblGrid>
              <a:tr h="0">
                <a:tc>
                  <a:txBody>
                    <a:bodyPr/>
                    <a:lstStyle/>
                    <a:p>
                      <a:pPr algn="ctr"/>
                      <a:r>
                        <a:rPr lang="es-ES" sz="1200" kern="100" dirty="0">
                          <a:effectLst/>
                        </a:rPr>
                        <a:t>PROYECTO / ACTIVIDAD</a:t>
                      </a:r>
                      <a:endParaRPr lang="es-EC" sz="1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GADPR DE CUYUJA</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OTRAS ENTIDADES</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 DE EJECUCIÓN</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50180427"/>
                  </a:ext>
                </a:extLst>
              </a:tr>
              <a:tr h="0">
                <a:tc>
                  <a:txBody>
                    <a:bodyPr/>
                    <a:lstStyle/>
                    <a:p>
                      <a:pPr algn="just"/>
                      <a:r>
                        <a:rPr lang="es-CO" sz="1200" kern="100">
                          <a:effectLst/>
                        </a:rPr>
                        <a:t>Adquisición de materiales para elaborar manualidades con los adultos mayores</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USD 551.75</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1200" kern="100" dirty="0">
                          <a:effectLst/>
                        </a:rPr>
                        <a:t> </a:t>
                      </a:r>
                      <a:endParaRPr lang="es-EC" sz="1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1200" kern="100" dirty="0">
                          <a:effectLst/>
                        </a:rPr>
                        <a:t>100%</a:t>
                      </a:r>
                      <a:endParaRPr lang="es-EC" sz="1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22438250"/>
                  </a:ext>
                </a:extLst>
              </a:tr>
            </a:tbl>
          </a:graphicData>
        </a:graphic>
      </p:graphicFrame>
      <p:graphicFrame>
        <p:nvGraphicFramePr>
          <p:cNvPr id="22" name="Tabla 21">
            <a:extLst>
              <a:ext uri="{FF2B5EF4-FFF2-40B4-BE49-F238E27FC236}">
                <a16:creationId xmlns:a16="http://schemas.microsoft.com/office/drawing/2014/main" id="{D1D86239-AF70-453E-ADF2-CF6DD32B0169}"/>
              </a:ext>
            </a:extLst>
          </p:cNvPr>
          <p:cNvGraphicFramePr>
            <a:graphicFrameLocks noGrp="1"/>
          </p:cNvGraphicFramePr>
          <p:nvPr>
            <p:extLst>
              <p:ext uri="{D42A27DB-BD31-4B8C-83A1-F6EECF244321}">
                <p14:modId xmlns:p14="http://schemas.microsoft.com/office/powerpoint/2010/main" val="785254809"/>
              </p:ext>
            </p:extLst>
          </p:nvPr>
        </p:nvGraphicFramePr>
        <p:xfrm>
          <a:off x="676427" y="3211174"/>
          <a:ext cx="5793105" cy="731520"/>
        </p:xfrm>
        <a:graphic>
          <a:graphicData uri="http://schemas.openxmlformats.org/drawingml/2006/table">
            <a:tbl>
              <a:tblPr firstRow="1" firstCol="1" bandRow="1">
                <a:tableStyleId>{5C22544A-7EE6-4342-B048-85BDC9FD1C3A}</a:tableStyleId>
              </a:tblPr>
              <a:tblGrid>
                <a:gridCol w="2877185">
                  <a:extLst>
                    <a:ext uri="{9D8B030D-6E8A-4147-A177-3AD203B41FA5}">
                      <a16:colId xmlns:a16="http://schemas.microsoft.com/office/drawing/2014/main" val="1518669971"/>
                    </a:ext>
                  </a:extLst>
                </a:gridCol>
                <a:gridCol w="990600">
                  <a:extLst>
                    <a:ext uri="{9D8B030D-6E8A-4147-A177-3AD203B41FA5}">
                      <a16:colId xmlns:a16="http://schemas.microsoft.com/office/drawing/2014/main" val="3586814335"/>
                    </a:ext>
                  </a:extLst>
                </a:gridCol>
                <a:gridCol w="989965">
                  <a:extLst>
                    <a:ext uri="{9D8B030D-6E8A-4147-A177-3AD203B41FA5}">
                      <a16:colId xmlns:a16="http://schemas.microsoft.com/office/drawing/2014/main" val="2829774780"/>
                    </a:ext>
                  </a:extLst>
                </a:gridCol>
                <a:gridCol w="935355">
                  <a:extLst>
                    <a:ext uri="{9D8B030D-6E8A-4147-A177-3AD203B41FA5}">
                      <a16:colId xmlns:a16="http://schemas.microsoft.com/office/drawing/2014/main" val="3931089742"/>
                    </a:ext>
                  </a:extLst>
                </a:gridCol>
              </a:tblGrid>
              <a:tr h="0">
                <a:tc>
                  <a:txBody>
                    <a:bodyPr/>
                    <a:lstStyle/>
                    <a:p>
                      <a:pPr algn="ctr"/>
                      <a:r>
                        <a:rPr lang="es-ES" sz="1200" kern="100">
                          <a:effectLst/>
                        </a:rPr>
                        <a:t>PROYECTO / ACTIVIDAD</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GADPR DE CUYUJA</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OTRAS ENTIDADES</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 DE EJECUCIÓN</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30531517"/>
                  </a:ext>
                </a:extLst>
              </a:tr>
              <a:tr h="0">
                <a:tc>
                  <a:txBody>
                    <a:bodyPr/>
                    <a:lstStyle/>
                    <a:p>
                      <a:r>
                        <a:rPr lang="es-ES" sz="1200" kern="100">
                          <a:effectLst/>
                        </a:rPr>
                        <a:t>Servicio de talleres de danza para grupos de atención prioritaria</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USD 420.00</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1200" kern="100">
                          <a:effectLst/>
                        </a:rPr>
                        <a:t> </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1200" kern="100" dirty="0">
                          <a:effectLst/>
                        </a:rPr>
                        <a:t>100%</a:t>
                      </a:r>
                      <a:endParaRPr lang="es-EC" sz="1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25883519"/>
                  </a:ext>
                </a:extLst>
              </a:tr>
            </a:tbl>
          </a:graphicData>
        </a:graphic>
      </p:graphicFrame>
      <p:graphicFrame>
        <p:nvGraphicFramePr>
          <p:cNvPr id="23" name="Tabla 22">
            <a:extLst>
              <a:ext uri="{FF2B5EF4-FFF2-40B4-BE49-F238E27FC236}">
                <a16:creationId xmlns:a16="http://schemas.microsoft.com/office/drawing/2014/main" id="{3CFD1060-DEAB-4EE0-9012-87F5DB88EA97}"/>
              </a:ext>
            </a:extLst>
          </p:cNvPr>
          <p:cNvGraphicFramePr>
            <a:graphicFrameLocks noGrp="1"/>
          </p:cNvGraphicFramePr>
          <p:nvPr>
            <p:extLst>
              <p:ext uri="{D42A27DB-BD31-4B8C-83A1-F6EECF244321}">
                <p14:modId xmlns:p14="http://schemas.microsoft.com/office/powerpoint/2010/main" val="79047351"/>
              </p:ext>
            </p:extLst>
          </p:nvPr>
        </p:nvGraphicFramePr>
        <p:xfrm>
          <a:off x="676426" y="4134095"/>
          <a:ext cx="5793105" cy="914400"/>
        </p:xfrm>
        <a:graphic>
          <a:graphicData uri="http://schemas.openxmlformats.org/drawingml/2006/table">
            <a:tbl>
              <a:tblPr firstRow="1" firstCol="1" bandRow="1">
                <a:tableStyleId>{5C22544A-7EE6-4342-B048-85BDC9FD1C3A}</a:tableStyleId>
              </a:tblPr>
              <a:tblGrid>
                <a:gridCol w="2877185">
                  <a:extLst>
                    <a:ext uri="{9D8B030D-6E8A-4147-A177-3AD203B41FA5}">
                      <a16:colId xmlns:a16="http://schemas.microsoft.com/office/drawing/2014/main" val="28743342"/>
                    </a:ext>
                  </a:extLst>
                </a:gridCol>
                <a:gridCol w="990600">
                  <a:extLst>
                    <a:ext uri="{9D8B030D-6E8A-4147-A177-3AD203B41FA5}">
                      <a16:colId xmlns:a16="http://schemas.microsoft.com/office/drawing/2014/main" val="3021382782"/>
                    </a:ext>
                  </a:extLst>
                </a:gridCol>
                <a:gridCol w="989965">
                  <a:extLst>
                    <a:ext uri="{9D8B030D-6E8A-4147-A177-3AD203B41FA5}">
                      <a16:colId xmlns:a16="http://schemas.microsoft.com/office/drawing/2014/main" val="1542583988"/>
                    </a:ext>
                  </a:extLst>
                </a:gridCol>
                <a:gridCol w="935355">
                  <a:extLst>
                    <a:ext uri="{9D8B030D-6E8A-4147-A177-3AD203B41FA5}">
                      <a16:colId xmlns:a16="http://schemas.microsoft.com/office/drawing/2014/main" val="4034556961"/>
                    </a:ext>
                  </a:extLst>
                </a:gridCol>
              </a:tblGrid>
              <a:tr h="0">
                <a:tc>
                  <a:txBody>
                    <a:bodyPr/>
                    <a:lstStyle/>
                    <a:p>
                      <a:pPr algn="ctr"/>
                      <a:r>
                        <a:rPr lang="es-ES" sz="1200" kern="100">
                          <a:effectLst/>
                        </a:rPr>
                        <a:t>PROYECTO / ACTIVIDAD</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GADPR DE CUYUJA</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OTRAS ENTIDADES</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 DE EJECUCIÓN</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79283762"/>
                  </a:ext>
                </a:extLst>
              </a:tr>
              <a:tr h="0">
                <a:tc>
                  <a:txBody>
                    <a:bodyPr/>
                    <a:lstStyle/>
                    <a:p>
                      <a:pPr algn="just"/>
                      <a:r>
                        <a:rPr lang="es-ES" sz="1200" kern="100">
                          <a:effectLst/>
                        </a:rPr>
                        <a:t>Fomento a las actividades culturales para grupos de atención prioritaria en celebración de las festividades navideñas</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USD 1000.00</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1200" kern="100">
                          <a:effectLst/>
                        </a:rPr>
                        <a:t> </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1200" kern="100" dirty="0">
                          <a:effectLst/>
                        </a:rPr>
                        <a:t>100%</a:t>
                      </a:r>
                      <a:endParaRPr lang="es-EC" sz="1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96894400"/>
                  </a:ext>
                </a:extLst>
              </a:tr>
            </a:tbl>
          </a:graphicData>
        </a:graphic>
      </p:graphicFrame>
      <p:pic>
        <p:nvPicPr>
          <p:cNvPr id="26" name="Imagen 25">
            <a:extLst>
              <a:ext uri="{FF2B5EF4-FFF2-40B4-BE49-F238E27FC236}">
                <a16:creationId xmlns:a16="http://schemas.microsoft.com/office/drawing/2014/main" id="{87B22DE6-6A4B-4F84-A9E7-4800649678F2}"/>
              </a:ext>
            </a:extLst>
          </p:cNvPr>
          <p:cNvPicPr/>
          <p:nvPr/>
        </p:nvPicPr>
        <p:blipFill rotWithShape="1">
          <a:blip r:embed="rId5"/>
          <a:srcRect l="25634" t="21475" r="25579" b="21161"/>
          <a:stretch/>
        </p:blipFill>
        <p:spPr bwMode="auto">
          <a:xfrm>
            <a:off x="6700382" y="2281153"/>
            <a:ext cx="2634628" cy="1955331"/>
          </a:xfrm>
          <a:prstGeom prst="rect">
            <a:avLst/>
          </a:prstGeom>
          <a:ln>
            <a:noFill/>
          </a:ln>
          <a:extLst>
            <a:ext uri="{53640926-AAD7-44D8-BBD7-CCE9431645EC}">
              <a14:shadowObscured xmlns:a14="http://schemas.microsoft.com/office/drawing/2010/main"/>
            </a:ext>
          </a:extLst>
        </p:spPr>
      </p:pic>
      <p:pic>
        <p:nvPicPr>
          <p:cNvPr id="27" name="Imagen 26">
            <a:extLst>
              <a:ext uri="{FF2B5EF4-FFF2-40B4-BE49-F238E27FC236}">
                <a16:creationId xmlns:a16="http://schemas.microsoft.com/office/drawing/2014/main" id="{6C8751A7-B005-4B30-9421-EB6E54E8EF13}"/>
              </a:ext>
            </a:extLst>
          </p:cNvPr>
          <p:cNvPicPr/>
          <p:nvPr/>
        </p:nvPicPr>
        <p:blipFill rotWithShape="1">
          <a:blip r:embed="rId6"/>
          <a:srcRect l="28446" t="13826" r="28556" b="9688"/>
          <a:stretch/>
        </p:blipFill>
        <p:spPr bwMode="auto">
          <a:xfrm>
            <a:off x="9643147" y="2289640"/>
            <a:ext cx="1991069" cy="1923046"/>
          </a:xfrm>
          <a:prstGeom prst="rect">
            <a:avLst/>
          </a:prstGeom>
          <a:ln>
            <a:noFill/>
          </a:ln>
          <a:extLst>
            <a:ext uri="{53640926-AAD7-44D8-BBD7-CCE9431645EC}">
              <a14:shadowObscured xmlns:a14="http://schemas.microsoft.com/office/drawing/2010/main"/>
            </a:ext>
          </a:extLst>
        </p:spPr>
      </p:pic>
      <p:pic>
        <p:nvPicPr>
          <p:cNvPr id="25" name="Imagen 24" descr="Un grupo de personas en una cancha&#10;&#10;Descripción generada automáticamente">
            <a:extLst>
              <a:ext uri="{FF2B5EF4-FFF2-40B4-BE49-F238E27FC236}">
                <a16:creationId xmlns:a16="http://schemas.microsoft.com/office/drawing/2014/main" id="{46A6AD35-94E6-4562-8F9B-BB5666E0531E}"/>
              </a:ext>
            </a:extLst>
          </p:cNvPr>
          <p:cNvPicPr>
            <a:picLocks noChangeAspect="1"/>
          </p:cNvPicPr>
          <p:nvPr/>
        </p:nvPicPr>
        <p:blipFill rotWithShape="1">
          <a:blip r:embed="rId7">
            <a:extLst>
              <a:ext uri="{28A0092B-C50C-407E-A947-70E740481C1C}">
                <a14:useLocalDpi xmlns:a14="http://schemas.microsoft.com/office/drawing/2010/main" val="0"/>
              </a:ext>
            </a:extLst>
          </a:blip>
          <a:srcRect l="14728" t="32816" r="14460" b="34316"/>
          <a:stretch/>
        </p:blipFill>
        <p:spPr>
          <a:xfrm>
            <a:off x="6700383" y="4439595"/>
            <a:ext cx="4933834" cy="1719678"/>
          </a:xfrm>
          <a:prstGeom prst="rect">
            <a:avLst/>
          </a:prstGeom>
        </p:spPr>
      </p:pic>
      <p:graphicFrame>
        <p:nvGraphicFramePr>
          <p:cNvPr id="30" name="Tabla 29">
            <a:extLst>
              <a:ext uri="{FF2B5EF4-FFF2-40B4-BE49-F238E27FC236}">
                <a16:creationId xmlns:a16="http://schemas.microsoft.com/office/drawing/2014/main" id="{3D8739BF-D093-44E2-99DA-F80194EB3230}"/>
              </a:ext>
            </a:extLst>
          </p:cNvPr>
          <p:cNvGraphicFramePr>
            <a:graphicFrameLocks noGrp="1"/>
          </p:cNvGraphicFramePr>
          <p:nvPr>
            <p:extLst>
              <p:ext uri="{D42A27DB-BD31-4B8C-83A1-F6EECF244321}">
                <p14:modId xmlns:p14="http://schemas.microsoft.com/office/powerpoint/2010/main" val="2316771454"/>
              </p:ext>
            </p:extLst>
          </p:nvPr>
        </p:nvGraphicFramePr>
        <p:xfrm>
          <a:off x="676426" y="5189391"/>
          <a:ext cx="5793105" cy="731520"/>
        </p:xfrm>
        <a:graphic>
          <a:graphicData uri="http://schemas.openxmlformats.org/drawingml/2006/table">
            <a:tbl>
              <a:tblPr firstRow="1" firstCol="1" bandRow="1">
                <a:tableStyleId>{5C22544A-7EE6-4342-B048-85BDC9FD1C3A}</a:tableStyleId>
              </a:tblPr>
              <a:tblGrid>
                <a:gridCol w="2877185">
                  <a:extLst>
                    <a:ext uri="{9D8B030D-6E8A-4147-A177-3AD203B41FA5}">
                      <a16:colId xmlns:a16="http://schemas.microsoft.com/office/drawing/2014/main" val="338674534"/>
                    </a:ext>
                  </a:extLst>
                </a:gridCol>
                <a:gridCol w="990600">
                  <a:extLst>
                    <a:ext uri="{9D8B030D-6E8A-4147-A177-3AD203B41FA5}">
                      <a16:colId xmlns:a16="http://schemas.microsoft.com/office/drawing/2014/main" val="1835221484"/>
                    </a:ext>
                  </a:extLst>
                </a:gridCol>
                <a:gridCol w="989965">
                  <a:extLst>
                    <a:ext uri="{9D8B030D-6E8A-4147-A177-3AD203B41FA5}">
                      <a16:colId xmlns:a16="http://schemas.microsoft.com/office/drawing/2014/main" val="99950847"/>
                    </a:ext>
                  </a:extLst>
                </a:gridCol>
                <a:gridCol w="935355">
                  <a:extLst>
                    <a:ext uri="{9D8B030D-6E8A-4147-A177-3AD203B41FA5}">
                      <a16:colId xmlns:a16="http://schemas.microsoft.com/office/drawing/2014/main" val="2709331216"/>
                    </a:ext>
                  </a:extLst>
                </a:gridCol>
              </a:tblGrid>
              <a:tr h="0">
                <a:tc>
                  <a:txBody>
                    <a:bodyPr/>
                    <a:lstStyle/>
                    <a:p>
                      <a:pPr algn="ctr"/>
                      <a:r>
                        <a:rPr lang="es-ES" sz="1200" kern="100">
                          <a:effectLst/>
                        </a:rPr>
                        <a:t>PROYECTO / ACTIVIDAD</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GADPR DE CUYUJA</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OTRAS ENTIDADES</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 DE EJECUCIÓN</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3603652"/>
                  </a:ext>
                </a:extLst>
              </a:tr>
              <a:tr h="0">
                <a:tc>
                  <a:txBody>
                    <a:bodyPr/>
                    <a:lstStyle/>
                    <a:p>
                      <a:pPr algn="just"/>
                      <a:r>
                        <a:rPr lang="es-ES" sz="1200" kern="100">
                          <a:effectLst/>
                        </a:rPr>
                        <a:t>Escuela de Recreación Deportiva de Cuyuja 2023</a:t>
                      </a:r>
                      <a:endParaRPr lang="es-EC" sz="12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s-ES" sz="1200" kern="100">
                          <a:effectLst/>
                        </a:rPr>
                        <a:t>USD 1005.00</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1200" kern="100">
                          <a:effectLst/>
                        </a:rPr>
                        <a:t> </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1200" kern="100" dirty="0">
                          <a:effectLst/>
                        </a:rPr>
                        <a:t>100%</a:t>
                      </a:r>
                      <a:endParaRPr lang="es-EC" sz="1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36455825"/>
                  </a:ext>
                </a:extLst>
              </a:tr>
            </a:tbl>
          </a:graphicData>
        </a:graphic>
      </p:graphicFrame>
    </p:spTree>
    <p:extLst>
      <p:ext uri="{BB962C8B-B14F-4D97-AF65-F5344CB8AC3E}">
        <p14:creationId xmlns:p14="http://schemas.microsoft.com/office/powerpoint/2010/main" val="559705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a:extLst>
              <a:ext uri="{FF2B5EF4-FFF2-40B4-BE49-F238E27FC236}">
                <a16:creationId xmlns:a16="http://schemas.microsoft.com/office/drawing/2014/main" id="{EB169305-9AE0-47A2-8F03-EA49A4D43CF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0" y="4755274"/>
            <a:ext cx="12126742" cy="2159710"/>
          </a:xfrm>
          <a:prstGeom prst="rect">
            <a:avLst/>
          </a:prstGeom>
          <a:ln>
            <a:noFill/>
          </a:ln>
          <a:extLst>
            <a:ext uri="{53640926-AAD7-44D8-BBD7-CCE9431645EC}">
              <a14:shadowObscured xmlns:a14="http://schemas.microsoft.com/office/drawing/2010/main"/>
            </a:ext>
          </a:extLst>
        </p:spPr>
      </p:pic>
      <p:pic>
        <p:nvPicPr>
          <p:cNvPr id="15" name="Imagen 14">
            <a:extLst>
              <a:ext uri="{FF2B5EF4-FFF2-40B4-BE49-F238E27FC236}">
                <a16:creationId xmlns:a16="http://schemas.microsoft.com/office/drawing/2014/main" id="{190694CA-154B-4C3E-A81B-222CA439650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14" name="Imagen 13"/>
          <p:cNvPicPr>
            <a:picLocks noChangeAspect="1"/>
          </p:cNvPicPr>
          <p:nvPr/>
        </p:nvPicPr>
        <p:blipFill rotWithShape="1">
          <a:blip r:embed="rId4">
            <a:extLst>
              <a:ext uri="{28A0092B-C50C-407E-A947-70E740481C1C}">
                <a14:useLocalDpi xmlns:a14="http://schemas.microsoft.com/office/drawing/2010/main" val="0"/>
              </a:ext>
            </a:extLst>
          </a:blip>
          <a:srcRect l="7444" t="3292" r="4006" b="15009"/>
          <a:stretch/>
        </p:blipFill>
        <p:spPr>
          <a:xfrm>
            <a:off x="8257171" y="365125"/>
            <a:ext cx="3104944" cy="1909788"/>
          </a:xfrm>
          <a:prstGeom prst="rect">
            <a:avLst/>
          </a:prstGeom>
        </p:spPr>
      </p:pic>
      <p:pic>
        <p:nvPicPr>
          <p:cNvPr id="11" name="Imagen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48522" y="2275812"/>
            <a:ext cx="3051419" cy="1881708"/>
          </a:xfrm>
          <a:prstGeom prst="rect">
            <a:avLst/>
          </a:prstGeom>
        </p:spPr>
      </p:pic>
      <p:sp>
        <p:nvSpPr>
          <p:cNvPr id="2" name="Título 1"/>
          <p:cNvSpPr>
            <a:spLocks noGrp="1"/>
          </p:cNvSpPr>
          <p:nvPr>
            <p:ph type="title"/>
          </p:nvPr>
        </p:nvSpPr>
        <p:spPr/>
        <p:txBody>
          <a:bodyPr/>
          <a:lstStyle/>
          <a:p>
            <a:endParaRPr lang="en-US"/>
          </a:p>
        </p:txBody>
      </p:sp>
      <p:pic>
        <p:nvPicPr>
          <p:cNvPr id="4" name="Marcador de contenido 3"/>
          <p:cNvPicPr>
            <a:picLocks noGrp="1" noChangeAspect="1"/>
          </p:cNvPicPr>
          <p:nvPr>
            <p:ph idx="1"/>
          </p:nvPr>
        </p:nvPicPr>
        <p:blipFill>
          <a:blip r:embed="rId6">
            <a:extLst>
              <a:ext uri="{28A0092B-C50C-407E-A947-70E740481C1C}">
                <a14:useLocalDpi xmlns:a14="http://schemas.microsoft.com/office/drawing/2010/main" val="0"/>
              </a:ext>
            </a:extLst>
          </a:blip>
          <a:stretch>
            <a:fillRect/>
          </a:stretch>
        </p:blipFill>
        <p:spPr>
          <a:xfrm>
            <a:off x="356647" y="4172851"/>
            <a:ext cx="4124645" cy="2159710"/>
          </a:xfrm>
        </p:spPr>
      </p:pic>
      <p:pic>
        <p:nvPicPr>
          <p:cNvPr id="5" name="Imagen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03750" y="365123"/>
            <a:ext cx="2759226" cy="2146065"/>
          </a:xfrm>
          <a:prstGeom prst="rect">
            <a:avLst/>
          </a:prstGeom>
        </p:spPr>
      </p:pic>
      <p:pic>
        <p:nvPicPr>
          <p:cNvPr id="6" name="Imagen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81292" y="4172851"/>
            <a:ext cx="2822598" cy="2140469"/>
          </a:xfrm>
          <a:prstGeom prst="rect">
            <a:avLst/>
          </a:prstGeom>
        </p:spPr>
      </p:pic>
      <p:pic>
        <p:nvPicPr>
          <p:cNvPr id="7" name="Imagen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00803" y="365123"/>
            <a:ext cx="2668682" cy="2146065"/>
          </a:xfrm>
          <a:prstGeom prst="rect">
            <a:avLst/>
          </a:prstGeom>
        </p:spPr>
      </p:pic>
      <p:pic>
        <p:nvPicPr>
          <p:cNvPr id="9" name="Imagen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56647" y="2275812"/>
            <a:ext cx="2538789" cy="1897039"/>
          </a:xfrm>
          <a:prstGeom prst="rect">
            <a:avLst/>
          </a:prstGeom>
        </p:spPr>
      </p:pic>
      <p:pic>
        <p:nvPicPr>
          <p:cNvPr id="10" name="Imagen 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215952" y="4158419"/>
            <a:ext cx="3137848" cy="2154900"/>
          </a:xfrm>
          <a:prstGeom prst="rect">
            <a:avLst/>
          </a:prstGeom>
        </p:spPr>
      </p:pic>
      <p:pic>
        <p:nvPicPr>
          <p:cNvPr id="13" name="Imagen 12"/>
          <p:cNvPicPr>
            <a:picLocks noChangeAspect="1"/>
          </p:cNvPicPr>
          <p:nvPr/>
        </p:nvPicPr>
        <p:blipFill rotWithShape="1">
          <a:blip r:embed="rId12" cstate="print">
            <a:extLst>
              <a:ext uri="{28A0092B-C50C-407E-A947-70E740481C1C}">
                <a14:useLocalDpi xmlns:a14="http://schemas.microsoft.com/office/drawing/2010/main" val="0"/>
              </a:ext>
            </a:extLst>
          </a:blip>
          <a:srcRect t="781" b="16124"/>
          <a:stretch/>
        </p:blipFill>
        <p:spPr>
          <a:xfrm>
            <a:off x="367566" y="365125"/>
            <a:ext cx="2527870" cy="1910687"/>
          </a:xfrm>
          <a:prstGeom prst="rect">
            <a:avLst/>
          </a:prstGeom>
        </p:spPr>
      </p:pic>
      <p:pic>
        <p:nvPicPr>
          <p:cNvPr id="8" name="Imagen 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303890" y="4157520"/>
            <a:ext cx="2115754" cy="2155799"/>
          </a:xfrm>
          <a:prstGeom prst="rect">
            <a:avLst/>
          </a:prstGeom>
        </p:spPr>
      </p:pic>
      <p:graphicFrame>
        <p:nvGraphicFramePr>
          <p:cNvPr id="16" name="Tabla 15">
            <a:extLst>
              <a:ext uri="{FF2B5EF4-FFF2-40B4-BE49-F238E27FC236}">
                <a16:creationId xmlns:a16="http://schemas.microsoft.com/office/drawing/2014/main" id="{A2988B9A-98F5-42E7-BB86-CD91C080B8BE}"/>
              </a:ext>
            </a:extLst>
          </p:cNvPr>
          <p:cNvGraphicFramePr>
            <a:graphicFrameLocks noGrp="1"/>
          </p:cNvGraphicFramePr>
          <p:nvPr>
            <p:extLst>
              <p:ext uri="{D42A27DB-BD31-4B8C-83A1-F6EECF244321}">
                <p14:modId xmlns:p14="http://schemas.microsoft.com/office/powerpoint/2010/main" val="234686949"/>
              </p:ext>
            </p:extLst>
          </p:nvPr>
        </p:nvGraphicFramePr>
        <p:xfrm>
          <a:off x="3072815" y="2788380"/>
          <a:ext cx="5143137" cy="1097280"/>
        </p:xfrm>
        <a:graphic>
          <a:graphicData uri="http://schemas.openxmlformats.org/drawingml/2006/table">
            <a:tbl>
              <a:tblPr firstRow="1" firstCol="1" bandRow="1">
                <a:tableStyleId>{5C22544A-7EE6-4342-B048-85BDC9FD1C3A}</a:tableStyleId>
              </a:tblPr>
              <a:tblGrid>
                <a:gridCol w="2554374">
                  <a:extLst>
                    <a:ext uri="{9D8B030D-6E8A-4147-A177-3AD203B41FA5}">
                      <a16:colId xmlns:a16="http://schemas.microsoft.com/office/drawing/2014/main" val="106138826"/>
                    </a:ext>
                  </a:extLst>
                </a:gridCol>
                <a:gridCol w="879458">
                  <a:extLst>
                    <a:ext uri="{9D8B030D-6E8A-4147-A177-3AD203B41FA5}">
                      <a16:colId xmlns:a16="http://schemas.microsoft.com/office/drawing/2014/main" val="219341200"/>
                    </a:ext>
                  </a:extLst>
                </a:gridCol>
                <a:gridCol w="878894">
                  <a:extLst>
                    <a:ext uri="{9D8B030D-6E8A-4147-A177-3AD203B41FA5}">
                      <a16:colId xmlns:a16="http://schemas.microsoft.com/office/drawing/2014/main" val="3596079269"/>
                    </a:ext>
                  </a:extLst>
                </a:gridCol>
                <a:gridCol w="830411">
                  <a:extLst>
                    <a:ext uri="{9D8B030D-6E8A-4147-A177-3AD203B41FA5}">
                      <a16:colId xmlns:a16="http://schemas.microsoft.com/office/drawing/2014/main" val="3972526921"/>
                    </a:ext>
                  </a:extLst>
                </a:gridCol>
              </a:tblGrid>
              <a:tr h="251584">
                <a:tc>
                  <a:txBody>
                    <a:bodyPr/>
                    <a:lstStyle/>
                    <a:p>
                      <a:pPr algn="ctr"/>
                      <a:r>
                        <a:rPr lang="es-ES" sz="1200" kern="100">
                          <a:effectLst/>
                        </a:rPr>
                        <a:t>PROYECTO / ACTIVIDAD</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GADPR DE CUYUJA</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OTRAS ENTIDADES</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 DE EJECUCIÓN</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9869051"/>
                  </a:ext>
                </a:extLst>
              </a:tr>
              <a:tr h="377376">
                <a:tc>
                  <a:txBody>
                    <a:bodyPr/>
                    <a:lstStyle/>
                    <a:p>
                      <a:pPr algn="just"/>
                      <a:r>
                        <a:rPr lang="es-ES" sz="1200" kern="100">
                          <a:effectLst/>
                        </a:rPr>
                        <a:t>Taller para la promoción de la interculturalidad revitalizando el mes de las artes</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USD 780.00</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1200" kern="100" dirty="0">
                          <a:effectLst/>
                        </a:rPr>
                        <a:t>SUMAK, GAD MUNICIPAL </a:t>
                      </a:r>
                      <a:endParaRPr lang="es-EC" sz="1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1200" kern="100" dirty="0">
                          <a:effectLst/>
                        </a:rPr>
                        <a:t>100%</a:t>
                      </a:r>
                      <a:endParaRPr lang="es-EC" sz="1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264587"/>
                  </a:ext>
                </a:extLst>
              </a:tr>
            </a:tbl>
          </a:graphicData>
        </a:graphic>
      </p:graphicFrame>
    </p:spTree>
    <p:extLst>
      <p:ext uri="{BB962C8B-B14F-4D97-AF65-F5344CB8AC3E}">
        <p14:creationId xmlns:p14="http://schemas.microsoft.com/office/powerpoint/2010/main" val="19272460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a:extLst>
              <a:ext uri="{FF2B5EF4-FFF2-40B4-BE49-F238E27FC236}">
                <a16:creationId xmlns:a16="http://schemas.microsoft.com/office/drawing/2014/main" id="{0358DD78-CE13-46CF-8CD4-4DF1DE28EAF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sp>
        <p:nvSpPr>
          <p:cNvPr id="2" name="Título 1"/>
          <p:cNvSpPr>
            <a:spLocks noGrp="1"/>
          </p:cNvSpPr>
          <p:nvPr>
            <p:ph type="title"/>
          </p:nvPr>
        </p:nvSpPr>
        <p:spPr/>
        <p:txBody>
          <a:bodyPr/>
          <a:lstStyle/>
          <a:p>
            <a:r>
              <a:rPr lang="es-MX" b="1" dirty="0"/>
              <a:t>COMPONENTE SOCIOCULTURAL - GESTIÓN</a:t>
            </a:r>
            <a:endParaRPr lang="en-US" dirty="0"/>
          </a:p>
        </p:txBody>
      </p:sp>
      <p:pic>
        <p:nvPicPr>
          <p:cNvPr id="4" name="Marcador de contenido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83597" y="1459478"/>
            <a:ext cx="3472242" cy="2512512"/>
          </a:xfrm>
        </p:spPr>
      </p:pic>
      <p:pic>
        <p:nvPicPr>
          <p:cNvPr id="5" name="Marcador de contenido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939" y="1459478"/>
            <a:ext cx="3745396" cy="2512512"/>
          </a:xfrm>
          <a:prstGeom prst="rect">
            <a:avLst/>
          </a:prstGeom>
        </p:spPr>
      </p:pic>
      <p:pic>
        <p:nvPicPr>
          <p:cNvPr id="6" name="Marcador de contenido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66350" y="1459478"/>
            <a:ext cx="2845317" cy="3132772"/>
          </a:xfrm>
          <a:prstGeom prst="rect">
            <a:avLst/>
          </a:prstGeom>
        </p:spPr>
      </p:pic>
      <p:pic>
        <p:nvPicPr>
          <p:cNvPr id="7" name="Imagen 6">
            <a:extLst>
              <a:ext uri="{FF2B5EF4-FFF2-40B4-BE49-F238E27FC236}">
                <a16:creationId xmlns:a16="http://schemas.microsoft.com/office/drawing/2014/main" id="{11D0D631-0C3D-4190-BA36-CD0EDEAEFB7B}"/>
              </a:ext>
            </a:extLst>
          </p:cNvPr>
          <p:cNvPicPr/>
          <p:nvPr/>
        </p:nvPicPr>
        <p:blipFill rotWithShape="1">
          <a:blip r:embed="rId6"/>
          <a:srcRect l="29437" t="20298" r="29879" b="24396"/>
          <a:stretch/>
        </p:blipFill>
        <p:spPr bwMode="auto">
          <a:xfrm>
            <a:off x="338110" y="4149585"/>
            <a:ext cx="3728225" cy="2343290"/>
          </a:xfrm>
          <a:prstGeom prst="rect">
            <a:avLst/>
          </a:prstGeom>
          <a:ln>
            <a:noFill/>
          </a:ln>
          <a:extLst>
            <a:ext uri="{53640926-AAD7-44D8-BBD7-CCE9431645EC}">
              <a14:shadowObscured xmlns:a14="http://schemas.microsoft.com/office/drawing/2010/main"/>
            </a:ext>
          </a:extLst>
        </p:spPr>
      </p:pic>
      <p:pic>
        <p:nvPicPr>
          <p:cNvPr id="8" name="Imagen 7">
            <a:extLst>
              <a:ext uri="{FF2B5EF4-FFF2-40B4-BE49-F238E27FC236}">
                <a16:creationId xmlns:a16="http://schemas.microsoft.com/office/drawing/2014/main" id="{1AFB2BCB-127B-4C2A-90A7-986B29AE65E2}"/>
              </a:ext>
            </a:extLst>
          </p:cNvPr>
          <p:cNvPicPr/>
          <p:nvPr/>
        </p:nvPicPr>
        <p:blipFill rotWithShape="1">
          <a:blip r:embed="rId7"/>
          <a:srcRect l="29769" t="12650" r="32502" b="5864"/>
          <a:stretch/>
        </p:blipFill>
        <p:spPr bwMode="auto">
          <a:xfrm>
            <a:off x="9232721" y="4669790"/>
            <a:ext cx="1712574" cy="1823085"/>
          </a:xfrm>
          <a:prstGeom prst="rect">
            <a:avLst/>
          </a:prstGeom>
          <a:ln>
            <a:noFill/>
          </a:ln>
          <a:extLst>
            <a:ext uri="{53640926-AAD7-44D8-BBD7-CCE9431645EC}">
              <a14:shadowObscured xmlns:a14="http://schemas.microsoft.com/office/drawing/2010/main"/>
            </a:ext>
          </a:extLst>
        </p:spPr>
      </p:pic>
      <p:pic>
        <p:nvPicPr>
          <p:cNvPr id="9" name="Imagen 8">
            <a:extLst>
              <a:ext uri="{FF2B5EF4-FFF2-40B4-BE49-F238E27FC236}">
                <a16:creationId xmlns:a16="http://schemas.microsoft.com/office/drawing/2014/main" id="{FFDE4E17-E948-44BE-913E-B62E407F15D2}"/>
              </a:ext>
            </a:extLst>
          </p:cNvPr>
          <p:cNvPicPr/>
          <p:nvPr/>
        </p:nvPicPr>
        <p:blipFill rotWithShape="1">
          <a:blip r:embed="rId8"/>
          <a:srcRect l="28280" t="22358" r="28225" b="21161"/>
          <a:stretch/>
        </p:blipFill>
        <p:spPr bwMode="auto">
          <a:xfrm>
            <a:off x="4583597" y="4154800"/>
            <a:ext cx="3472242" cy="2338075"/>
          </a:xfrm>
          <a:prstGeom prst="rect">
            <a:avLst/>
          </a:prstGeom>
          <a:ln>
            <a:noFill/>
          </a:ln>
          <a:extLst>
            <a:ext uri="{53640926-AAD7-44D8-BBD7-CCE9431645EC}">
              <a14:shadowObscured xmlns:a14="http://schemas.microsoft.com/office/drawing/2010/main"/>
            </a:ext>
          </a:extLst>
        </p:spPr>
      </p:pic>
      <p:graphicFrame>
        <p:nvGraphicFramePr>
          <p:cNvPr id="3" name="Tabla 2">
            <a:extLst>
              <a:ext uri="{FF2B5EF4-FFF2-40B4-BE49-F238E27FC236}">
                <a16:creationId xmlns:a16="http://schemas.microsoft.com/office/drawing/2014/main" id="{E625E4E2-6B59-443C-BBE9-F0F42B2D3D8B}"/>
              </a:ext>
            </a:extLst>
          </p:cNvPr>
          <p:cNvGraphicFramePr>
            <a:graphicFrameLocks noGrp="1"/>
          </p:cNvGraphicFramePr>
          <p:nvPr>
            <p:extLst>
              <p:ext uri="{D42A27DB-BD31-4B8C-83A1-F6EECF244321}">
                <p14:modId xmlns:p14="http://schemas.microsoft.com/office/powerpoint/2010/main" val="3714545292"/>
              </p:ext>
            </p:extLst>
          </p:nvPr>
        </p:nvGraphicFramePr>
        <p:xfrm>
          <a:off x="338110" y="6304710"/>
          <a:ext cx="3745397" cy="548640"/>
        </p:xfrm>
        <a:graphic>
          <a:graphicData uri="http://schemas.openxmlformats.org/drawingml/2006/table">
            <a:tbl>
              <a:tblPr firstRow="1" firstCol="1" bandRow="1">
                <a:tableStyleId>{21E4AEA4-8DFA-4A89-87EB-49C32662AFE0}</a:tableStyleId>
              </a:tblPr>
              <a:tblGrid>
                <a:gridCol w="3745397">
                  <a:extLst>
                    <a:ext uri="{9D8B030D-6E8A-4147-A177-3AD203B41FA5}">
                      <a16:colId xmlns:a16="http://schemas.microsoft.com/office/drawing/2014/main" val="2128710729"/>
                    </a:ext>
                  </a:extLst>
                </a:gridCol>
              </a:tblGrid>
              <a:tr h="0">
                <a:tc>
                  <a:txBody>
                    <a:bodyPr/>
                    <a:lstStyle/>
                    <a:p>
                      <a:pPr algn="ctr"/>
                      <a:r>
                        <a:rPr lang="es-ES" sz="1200" kern="100">
                          <a:effectLst/>
                        </a:rPr>
                        <a:t>PROYECTO / ACTIVIDAD</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60156987"/>
                  </a:ext>
                </a:extLst>
              </a:tr>
              <a:tr h="0">
                <a:tc>
                  <a:txBody>
                    <a:bodyPr/>
                    <a:lstStyle/>
                    <a:p>
                      <a:pPr algn="just"/>
                      <a:r>
                        <a:rPr lang="es-ES" sz="1200" kern="100" dirty="0">
                          <a:effectLst/>
                        </a:rPr>
                        <a:t>Entrega de mobiliario donado para el Puesto de Salud de Cuyuja</a:t>
                      </a:r>
                      <a:endParaRPr lang="es-EC" sz="12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36347469"/>
                  </a:ext>
                </a:extLst>
              </a:tr>
            </a:tbl>
          </a:graphicData>
        </a:graphic>
      </p:graphicFrame>
      <p:graphicFrame>
        <p:nvGraphicFramePr>
          <p:cNvPr id="10" name="Tabla 9">
            <a:extLst>
              <a:ext uri="{FF2B5EF4-FFF2-40B4-BE49-F238E27FC236}">
                <a16:creationId xmlns:a16="http://schemas.microsoft.com/office/drawing/2014/main" id="{13219930-4F60-41CB-97CB-545E1F81CF52}"/>
              </a:ext>
            </a:extLst>
          </p:cNvPr>
          <p:cNvGraphicFramePr>
            <a:graphicFrameLocks noGrp="1"/>
          </p:cNvGraphicFramePr>
          <p:nvPr>
            <p:extLst>
              <p:ext uri="{D42A27DB-BD31-4B8C-83A1-F6EECF244321}">
                <p14:modId xmlns:p14="http://schemas.microsoft.com/office/powerpoint/2010/main" val="413597717"/>
              </p:ext>
            </p:extLst>
          </p:nvPr>
        </p:nvGraphicFramePr>
        <p:xfrm>
          <a:off x="344504" y="3240470"/>
          <a:ext cx="3698265" cy="731520"/>
        </p:xfrm>
        <a:graphic>
          <a:graphicData uri="http://schemas.openxmlformats.org/drawingml/2006/table">
            <a:tbl>
              <a:tblPr firstRow="1" firstCol="1" bandRow="1">
                <a:tableStyleId>{93296810-A885-4BE3-A3E7-6D5BEEA58F35}</a:tableStyleId>
              </a:tblPr>
              <a:tblGrid>
                <a:gridCol w="3698265">
                  <a:extLst>
                    <a:ext uri="{9D8B030D-6E8A-4147-A177-3AD203B41FA5}">
                      <a16:colId xmlns:a16="http://schemas.microsoft.com/office/drawing/2014/main" val="959960452"/>
                    </a:ext>
                  </a:extLst>
                </a:gridCol>
              </a:tblGrid>
              <a:tr h="0">
                <a:tc>
                  <a:txBody>
                    <a:bodyPr/>
                    <a:lstStyle/>
                    <a:p>
                      <a:pPr algn="ctr"/>
                      <a:r>
                        <a:rPr lang="es-ES" sz="1200" kern="100">
                          <a:effectLst/>
                        </a:rPr>
                        <a:t>PROYECTO / ACTIVIDAD</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21692472"/>
                  </a:ext>
                </a:extLst>
              </a:tr>
              <a:tr h="0">
                <a:tc>
                  <a:txBody>
                    <a:bodyPr/>
                    <a:lstStyle/>
                    <a:p>
                      <a:pPr algn="just"/>
                      <a:r>
                        <a:rPr lang="es-ES" sz="1200" kern="100" dirty="0">
                          <a:effectLst/>
                        </a:rPr>
                        <a:t>Celebración del Día del Adulto Mayor en coordinación con el GAD Municipal de Quijos y el Instituto SUMAK KAWSAY WASI</a:t>
                      </a:r>
                      <a:endParaRPr lang="es-EC" sz="12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35195"/>
                  </a:ext>
                </a:extLst>
              </a:tr>
            </a:tbl>
          </a:graphicData>
        </a:graphic>
      </p:graphicFrame>
      <p:graphicFrame>
        <p:nvGraphicFramePr>
          <p:cNvPr id="11" name="Tabla 10">
            <a:extLst>
              <a:ext uri="{FF2B5EF4-FFF2-40B4-BE49-F238E27FC236}">
                <a16:creationId xmlns:a16="http://schemas.microsoft.com/office/drawing/2014/main" id="{DEE8CDA8-37AE-4B33-8754-6F9605668C19}"/>
              </a:ext>
            </a:extLst>
          </p:cNvPr>
          <p:cNvGraphicFramePr>
            <a:graphicFrameLocks noGrp="1"/>
          </p:cNvGraphicFramePr>
          <p:nvPr>
            <p:extLst>
              <p:ext uri="{D42A27DB-BD31-4B8C-83A1-F6EECF244321}">
                <p14:modId xmlns:p14="http://schemas.microsoft.com/office/powerpoint/2010/main" val="201187140"/>
              </p:ext>
            </p:extLst>
          </p:nvPr>
        </p:nvGraphicFramePr>
        <p:xfrm>
          <a:off x="4597028" y="3266179"/>
          <a:ext cx="3458811" cy="731520"/>
        </p:xfrm>
        <a:graphic>
          <a:graphicData uri="http://schemas.openxmlformats.org/drawingml/2006/table">
            <a:tbl>
              <a:tblPr firstRow="1" firstCol="1" bandRow="1">
                <a:tableStyleId>{00A15C55-8517-42AA-B614-E9B94910E393}</a:tableStyleId>
              </a:tblPr>
              <a:tblGrid>
                <a:gridCol w="3458811">
                  <a:extLst>
                    <a:ext uri="{9D8B030D-6E8A-4147-A177-3AD203B41FA5}">
                      <a16:colId xmlns:a16="http://schemas.microsoft.com/office/drawing/2014/main" val="959960452"/>
                    </a:ext>
                  </a:extLst>
                </a:gridCol>
              </a:tblGrid>
              <a:tr h="0">
                <a:tc>
                  <a:txBody>
                    <a:bodyPr/>
                    <a:lstStyle/>
                    <a:p>
                      <a:pPr algn="ctr"/>
                      <a:r>
                        <a:rPr lang="es-ES" sz="1200" kern="100">
                          <a:effectLst/>
                        </a:rPr>
                        <a:t>PROYECTO / ACTIVIDAD</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21692472"/>
                  </a:ext>
                </a:extLst>
              </a:tr>
              <a:tr h="0">
                <a:tc>
                  <a:txBody>
                    <a:bodyPr/>
                    <a:lstStyle/>
                    <a:p>
                      <a:pPr algn="just"/>
                      <a:r>
                        <a:rPr lang="es-ES" sz="1200" kern="100" dirty="0">
                          <a:effectLst/>
                        </a:rPr>
                        <a:t>Gestión de mochilas para niños vulnerables en coordinación con la Comisión de Asuntos Sociales,  Deporte y Grupos prioritarios</a:t>
                      </a:r>
                      <a:endParaRPr lang="es-EC" sz="12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35195"/>
                  </a:ext>
                </a:extLst>
              </a:tr>
            </a:tbl>
          </a:graphicData>
        </a:graphic>
      </p:graphicFrame>
      <p:graphicFrame>
        <p:nvGraphicFramePr>
          <p:cNvPr id="12" name="Tabla 11">
            <a:extLst>
              <a:ext uri="{FF2B5EF4-FFF2-40B4-BE49-F238E27FC236}">
                <a16:creationId xmlns:a16="http://schemas.microsoft.com/office/drawing/2014/main" id="{002DC3E6-2511-4616-B0D5-2EF3191B3DC0}"/>
              </a:ext>
            </a:extLst>
          </p:cNvPr>
          <p:cNvGraphicFramePr>
            <a:graphicFrameLocks noGrp="1"/>
          </p:cNvGraphicFramePr>
          <p:nvPr>
            <p:extLst>
              <p:ext uri="{D42A27DB-BD31-4B8C-83A1-F6EECF244321}">
                <p14:modId xmlns:p14="http://schemas.microsoft.com/office/powerpoint/2010/main" val="410006365"/>
              </p:ext>
            </p:extLst>
          </p:nvPr>
        </p:nvGraphicFramePr>
        <p:xfrm>
          <a:off x="4594871" y="6467096"/>
          <a:ext cx="3458811" cy="365760"/>
        </p:xfrm>
        <a:graphic>
          <a:graphicData uri="http://schemas.openxmlformats.org/drawingml/2006/table">
            <a:tbl>
              <a:tblPr firstRow="1" firstCol="1" bandRow="1">
                <a:tableStyleId>{5C22544A-7EE6-4342-B048-85BDC9FD1C3A}</a:tableStyleId>
              </a:tblPr>
              <a:tblGrid>
                <a:gridCol w="3458811">
                  <a:extLst>
                    <a:ext uri="{9D8B030D-6E8A-4147-A177-3AD203B41FA5}">
                      <a16:colId xmlns:a16="http://schemas.microsoft.com/office/drawing/2014/main" val="959960452"/>
                    </a:ext>
                  </a:extLst>
                </a:gridCol>
              </a:tblGrid>
              <a:tr h="0">
                <a:tc>
                  <a:txBody>
                    <a:bodyPr/>
                    <a:lstStyle/>
                    <a:p>
                      <a:pPr algn="ctr"/>
                      <a:r>
                        <a:rPr lang="es-ES" sz="1200" kern="100">
                          <a:effectLst/>
                        </a:rPr>
                        <a:t>PROYECTO / ACTIVIDAD</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21692472"/>
                  </a:ext>
                </a:extLst>
              </a:tr>
              <a:tr h="0">
                <a:tc>
                  <a:txBody>
                    <a:bodyPr/>
                    <a:lstStyle/>
                    <a:p>
                      <a:pPr algn="just"/>
                      <a:r>
                        <a:rPr lang="es-ES" sz="1200" kern="100" dirty="0">
                          <a:effectLst/>
                        </a:rPr>
                        <a:t>Gestión de presentes para niños vulnerables</a:t>
                      </a:r>
                      <a:endParaRPr lang="es-EC" sz="12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35195"/>
                  </a:ext>
                </a:extLst>
              </a:tr>
            </a:tbl>
          </a:graphicData>
        </a:graphic>
      </p:graphicFrame>
      <p:graphicFrame>
        <p:nvGraphicFramePr>
          <p:cNvPr id="13" name="Tabla 12">
            <a:extLst>
              <a:ext uri="{FF2B5EF4-FFF2-40B4-BE49-F238E27FC236}">
                <a16:creationId xmlns:a16="http://schemas.microsoft.com/office/drawing/2014/main" id="{160F5A2B-6E15-4947-8537-F89B8DFBC9B9}"/>
              </a:ext>
            </a:extLst>
          </p:cNvPr>
          <p:cNvGraphicFramePr>
            <a:graphicFrameLocks noGrp="1"/>
          </p:cNvGraphicFramePr>
          <p:nvPr>
            <p:extLst>
              <p:ext uri="{D42A27DB-BD31-4B8C-83A1-F6EECF244321}">
                <p14:modId xmlns:p14="http://schemas.microsoft.com/office/powerpoint/2010/main" val="3814342220"/>
              </p:ext>
            </p:extLst>
          </p:nvPr>
        </p:nvGraphicFramePr>
        <p:xfrm>
          <a:off x="8508154" y="6121830"/>
          <a:ext cx="3458811" cy="731520"/>
        </p:xfrm>
        <a:graphic>
          <a:graphicData uri="http://schemas.openxmlformats.org/drawingml/2006/table">
            <a:tbl>
              <a:tblPr firstRow="1" firstCol="1" bandRow="1">
                <a:tableStyleId>{5C22544A-7EE6-4342-B048-85BDC9FD1C3A}</a:tableStyleId>
              </a:tblPr>
              <a:tblGrid>
                <a:gridCol w="3458811">
                  <a:extLst>
                    <a:ext uri="{9D8B030D-6E8A-4147-A177-3AD203B41FA5}">
                      <a16:colId xmlns:a16="http://schemas.microsoft.com/office/drawing/2014/main" val="959960452"/>
                    </a:ext>
                  </a:extLst>
                </a:gridCol>
              </a:tblGrid>
              <a:tr h="0">
                <a:tc>
                  <a:txBody>
                    <a:bodyPr/>
                    <a:lstStyle/>
                    <a:p>
                      <a:pPr algn="ctr"/>
                      <a:r>
                        <a:rPr lang="es-ES" sz="1200" kern="100" dirty="0">
                          <a:effectLst/>
                        </a:rPr>
                        <a:t>PROYECTO / ACTIVIDAD</a:t>
                      </a:r>
                      <a:endParaRPr lang="es-EC" sz="1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rgbClr val="7030A0"/>
                    </a:solidFill>
                  </a:tcPr>
                </a:tc>
                <a:extLst>
                  <a:ext uri="{0D108BD9-81ED-4DB2-BD59-A6C34878D82A}">
                    <a16:rowId xmlns:a16="http://schemas.microsoft.com/office/drawing/2014/main" val="3721692472"/>
                  </a:ext>
                </a:extLst>
              </a:tr>
              <a:tr h="0">
                <a:tc>
                  <a:txBody>
                    <a:bodyPr/>
                    <a:lstStyle/>
                    <a:p>
                      <a:pPr algn="just"/>
                      <a:r>
                        <a:rPr lang="es-ES" sz="1200" kern="100" dirty="0">
                          <a:effectLst/>
                        </a:rPr>
                        <a:t>Celebración del Día del Adulto Mayor en coordinación con el GAD Municipal de Quijos y el Instituto SUMAK KAWSAY WASI</a:t>
                      </a:r>
                      <a:endParaRPr lang="es-EC" sz="12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7030A0"/>
                    </a:solidFill>
                  </a:tcPr>
                </a:tc>
                <a:extLst>
                  <a:ext uri="{0D108BD9-81ED-4DB2-BD59-A6C34878D82A}">
                    <a16:rowId xmlns:a16="http://schemas.microsoft.com/office/drawing/2014/main" val="735195"/>
                  </a:ext>
                </a:extLst>
              </a:tr>
            </a:tbl>
          </a:graphicData>
        </a:graphic>
      </p:graphicFrame>
    </p:spTree>
    <p:extLst>
      <p:ext uri="{BB962C8B-B14F-4D97-AF65-F5344CB8AC3E}">
        <p14:creationId xmlns:p14="http://schemas.microsoft.com/office/powerpoint/2010/main" val="40994478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E93D8710-1590-4088-A528-0D4D3CFD617A}"/>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6527695" y="2232087"/>
            <a:ext cx="2795272" cy="2338074"/>
          </a:xfrm>
          <a:prstGeom prst="rect">
            <a:avLst/>
          </a:prstGeom>
        </p:spPr>
      </p:pic>
      <p:pic>
        <p:nvPicPr>
          <p:cNvPr id="15" name="Imagen 14">
            <a:extLst>
              <a:ext uri="{FF2B5EF4-FFF2-40B4-BE49-F238E27FC236}">
                <a16:creationId xmlns:a16="http://schemas.microsoft.com/office/drawing/2014/main" id="{BA72FEAD-A618-4F50-A902-CE272A28AF05}"/>
              </a:ext>
            </a:extLst>
          </p:cNvPr>
          <p:cNvPicPr/>
          <p:nvPr/>
        </p:nvPicPr>
        <p:blipFill rotWithShape="1">
          <a:blip r:embed="rId3" cstate="print">
            <a:extLst>
              <a:ext uri="{28A0092B-C50C-407E-A947-70E740481C1C}">
                <a14:useLocalDpi xmlns:a14="http://schemas.microsoft.com/office/drawing/2010/main" val="0"/>
              </a:ext>
            </a:extLst>
          </a:blip>
          <a:srcRect l="1020" t="13770" b="8766"/>
          <a:stretch/>
        </p:blipFill>
        <p:spPr>
          <a:xfrm>
            <a:off x="2363040" y="2343006"/>
            <a:ext cx="2906761" cy="2116236"/>
          </a:xfrm>
          <a:prstGeom prst="rect">
            <a:avLst/>
          </a:prstGeom>
        </p:spPr>
      </p:pic>
      <p:pic>
        <p:nvPicPr>
          <p:cNvPr id="14" name="Imagen 13">
            <a:extLst>
              <a:ext uri="{FF2B5EF4-FFF2-40B4-BE49-F238E27FC236}">
                <a16:creationId xmlns:a16="http://schemas.microsoft.com/office/drawing/2014/main" id="{0358DD78-CE13-46CF-8CD4-4DF1DE28EAF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sp>
        <p:nvSpPr>
          <p:cNvPr id="2" name="Título 1"/>
          <p:cNvSpPr>
            <a:spLocks noGrp="1"/>
          </p:cNvSpPr>
          <p:nvPr>
            <p:ph type="title"/>
          </p:nvPr>
        </p:nvSpPr>
        <p:spPr/>
        <p:txBody>
          <a:bodyPr/>
          <a:lstStyle/>
          <a:p>
            <a:r>
              <a:rPr lang="es-MX" b="1" dirty="0"/>
              <a:t>COMPONENTE SOCIOCULTURAL - GESTIÓN</a:t>
            </a:r>
            <a:endParaRPr lang="en-US" dirty="0"/>
          </a:p>
        </p:txBody>
      </p:sp>
      <p:graphicFrame>
        <p:nvGraphicFramePr>
          <p:cNvPr id="3" name="Tabla 2">
            <a:extLst>
              <a:ext uri="{FF2B5EF4-FFF2-40B4-BE49-F238E27FC236}">
                <a16:creationId xmlns:a16="http://schemas.microsoft.com/office/drawing/2014/main" id="{E625E4E2-6B59-443C-BBE9-F0F42B2D3D8B}"/>
              </a:ext>
            </a:extLst>
          </p:cNvPr>
          <p:cNvGraphicFramePr>
            <a:graphicFrameLocks noGrp="1"/>
          </p:cNvGraphicFramePr>
          <p:nvPr>
            <p:extLst>
              <p:ext uri="{D42A27DB-BD31-4B8C-83A1-F6EECF244321}">
                <p14:modId xmlns:p14="http://schemas.microsoft.com/office/powerpoint/2010/main" val="3037480739"/>
              </p:ext>
            </p:extLst>
          </p:nvPr>
        </p:nvGraphicFramePr>
        <p:xfrm>
          <a:off x="4086377" y="5291470"/>
          <a:ext cx="3745397" cy="365760"/>
        </p:xfrm>
        <a:graphic>
          <a:graphicData uri="http://schemas.openxmlformats.org/drawingml/2006/table">
            <a:tbl>
              <a:tblPr firstRow="1" firstCol="1" bandRow="1">
                <a:tableStyleId>{21E4AEA4-8DFA-4A89-87EB-49C32662AFE0}</a:tableStyleId>
              </a:tblPr>
              <a:tblGrid>
                <a:gridCol w="3745397">
                  <a:extLst>
                    <a:ext uri="{9D8B030D-6E8A-4147-A177-3AD203B41FA5}">
                      <a16:colId xmlns:a16="http://schemas.microsoft.com/office/drawing/2014/main" val="2128710729"/>
                    </a:ext>
                  </a:extLst>
                </a:gridCol>
              </a:tblGrid>
              <a:tr h="0">
                <a:tc>
                  <a:txBody>
                    <a:bodyPr/>
                    <a:lstStyle/>
                    <a:p>
                      <a:pPr algn="ctr"/>
                      <a:r>
                        <a:rPr lang="es-ES" sz="1200" kern="100" dirty="0">
                          <a:effectLst/>
                        </a:rPr>
                        <a:t>PROYECTO / ACTIVIDAD</a:t>
                      </a:r>
                      <a:endParaRPr lang="es-EC" sz="1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60156987"/>
                  </a:ext>
                </a:extLst>
              </a:tr>
              <a:tr h="0">
                <a:tc>
                  <a:txBody>
                    <a:bodyPr/>
                    <a:lstStyle/>
                    <a:p>
                      <a:pPr algn="just"/>
                      <a:r>
                        <a:rPr lang="es-ES" sz="1200" kern="100" dirty="0">
                          <a:effectLst/>
                          <a:latin typeface="Times New Roman" panose="02020603050405020304" pitchFamily="18" charset="0"/>
                          <a:ea typeface="Times New Roman" panose="02020603050405020304" pitchFamily="18" charset="0"/>
                          <a:cs typeface="Times New Roman" panose="02020603050405020304" pitchFamily="18" charset="0"/>
                        </a:rPr>
                        <a:t>Gestión de Transporte para el traslado de niños</a:t>
                      </a:r>
                      <a:endParaRPr lang="es-EC" sz="12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36347469"/>
                  </a:ext>
                </a:extLst>
              </a:tr>
            </a:tbl>
          </a:graphicData>
        </a:graphic>
      </p:graphicFrame>
      <p:graphicFrame>
        <p:nvGraphicFramePr>
          <p:cNvPr id="10" name="Tabla 9">
            <a:extLst>
              <a:ext uri="{FF2B5EF4-FFF2-40B4-BE49-F238E27FC236}">
                <a16:creationId xmlns:a16="http://schemas.microsoft.com/office/drawing/2014/main" id="{13219930-4F60-41CB-97CB-545E1F81CF52}"/>
              </a:ext>
            </a:extLst>
          </p:cNvPr>
          <p:cNvGraphicFramePr>
            <a:graphicFrameLocks noGrp="1"/>
          </p:cNvGraphicFramePr>
          <p:nvPr>
            <p:extLst>
              <p:ext uri="{D42A27DB-BD31-4B8C-83A1-F6EECF244321}">
                <p14:modId xmlns:p14="http://schemas.microsoft.com/office/powerpoint/2010/main" val="1066090964"/>
              </p:ext>
            </p:extLst>
          </p:nvPr>
        </p:nvGraphicFramePr>
        <p:xfrm>
          <a:off x="1950117" y="4230725"/>
          <a:ext cx="3698265" cy="548640"/>
        </p:xfrm>
        <a:graphic>
          <a:graphicData uri="http://schemas.openxmlformats.org/drawingml/2006/table">
            <a:tbl>
              <a:tblPr firstRow="1" firstCol="1" bandRow="1">
                <a:tableStyleId>{93296810-A885-4BE3-A3E7-6D5BEEA58F35}</a:tableStyleId>
              </a:tblPr>
              <a:tblGrid>
                <a:gridCol w="3698265">
                  <a:extLst>
                    <a:ext uri="{9D8B030D-6E8A-4147-A177-3AD203B41FA5}">
                      <a16:colId xmlns:a16="http://schemas.microsoft.com/office/drawing/2014/main" val="959960452"/>
                    </a:ext>
                  </a:extLst>
                </a:gridCol>
              </a:tblGrid>
              <a:tr h="0">
                <a:tc>
                  <a:txBody>
                    <a:bodyPr/>
                    <a:lstStyle/>
                    <a:p>
                      <a:pPr algn="ctr"/>
                      <a:r>
                        <a:rPr lang="es-ES" sz="1200" kern="100" dirty="0">
                          <a:effectLst/>
                        </a:rPr>
                        <a:t>PROYECTO / ACTIVIDAD</a:t>
                      </a:r>
                      <a:endParaRPr lang="es-EC" sz="1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21692472"/>
                  </a:ext>
                </a:extLst>
              </a:tr>
              <a:tr h="0">
                <a:tc>
                  <a:txBody>
                    <a:bodyPr/>
                    <a:lstStyle/>
                    <a:p>
                      <a:pPr algn="just"/>
                      <a:r>
                        <a:rPr lang="es-ES" sz="1200" kern="100" dirty="0">
                          <a:effectLst/>
                        </a:rPr>
                        <a:t>Gestión de mobiliario para permanencia de Policías en la parroquia de Cuyuja </a:t>
                      </a:r>
                      <a:endParaRPr lang="es-EC" sz="12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35195"/>
                  </a:ext>
                </a:extLst>
              </a:tr>
            </a:tbl>
          </a:graphicData>
        </a:graphic>
      </p:graphicFrame>
      <p:graphicFrame>
        <p:nvGraphicFramePr>
          <p:cNvPr id="11" name="Tabla 10">
            <a:extLst>
              <a:ext uri="{FF2B5EF4-FFF2-40B4-BE49-F238E27FC236}">
                <a16:creationId xmlns:a16="http://schemas.microsoft.com/office/drawing/2014/main" id="{DEE8CDA8-37AE-4B33-8754-6F9605668C19}"/>
              </a:ext>
            </a:extLst>
          </p:cNvPr>
          <p:cNvGraphicFramePr>
            <a:graphicFrameLocks noGrp="1"/>
          </p:cNvGraphicFramePr>
          <p:nvPr>
            <p:extLst>
              <p:ext uri="{D42A27DB-BD31-4B8C-83A1-F6EECF244321}">
                <p14:modId xmlns:p14="http://schemas.microsoft.com/office/powerpoint/2010/main" val="1978354863"/>
              </p:ext>
            </p:extLst>
          </p:nvPr>
        </p:nvGraphicFramePr>
        <p:xfrm>
          <a:off x="6202641" y="4256434"/>
          <a:ext cx="3458811" cy="548640"/>
        </p:xfrm>
        <a:graphic>
          <a:graphicData uri="http://schemas.openxmlformats.org/drawingml/2006/table">
            <a:tbl>
              <a:tblPr firstRow="1" firstCol="1" bandRow="1">
                <a:tableStyleId>{00A15C55-8517-42AA-B614-E9B94910E393}</a:tableStyleId>
              </a:tblPr>
              <a:tblGrid>
                <a:gridCol w="3458811">
                  <a:extLst>
                    <a:ext uri="{9D8B030D-6E8A-4147-A177-3AD203B41FA5}">
                      <a16:colId xmlns:a16="http://schemas.microsoft.com/office/drawing/2014/main" val="959960452"/>
                    </a:ext>
                  </a:extLst>
                </a:gridCol>
              </a:tblGrid>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kern="100" dirty="0">
                          <a:effectLst/>
                        </a:rPr>
                        <a:t>PROYECTO / ACTIVIDAD</a:t>
                      </a:r>
                      <a:endParaRPr lang="es-EC" sz="1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21692472"/>
                  </a:ext>
                </a:extLst>
              </a:tr>
              <a:tr h="0">
                <a:tc>
                  <a:txBody>
                    <a:bodyPr/>
                    <a:lstStyle/>
                    <a:p>
                      <a:pPr algn="just"/>
                      <a:r>
                        <a:rPr lang="es-ES" sz="1200" kern="100" dirty="0">
                          <a:effectLst/>
                        </a:rPr>
                        <a:t>Gestión para diferentes actividades en Termas Papallacta</a:t>
                      </a:r>
                      <a:endParaRPr lang="es-EC" sz="12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35195"/>
                  </a:ext>
                </a:extLst>
              </a:tr>
            </a:tbl>
          </a:graphicData>
        </a:graphic>
      </p:graphicFrame>
    </p:spTree>
    <p:extLst>
      <p:ext uri="{BB962C8B-B14F-4D97-AF65-F5344CB8AC3E}">
        <p14:creationId xmlns:p14="http://schemas.microsoft.com/office/powerpoint/2010/main" val="39973075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45696" y="1645818"/>
            <a:ext cx="10515600" cy="1325563"/>
          </a:xfrm>
        </p:spPr>
        <p:txBody>
          <a:bodyPr/>
          <a:lstStyle/>
          <a:p>
            <a:pPr algn="ctr"/>
            <a:r>
              <a:rPr lang="es-MX" b="1" dirty="0"/>
              <a:t>COMPONENTE AMBIENTAL </a:t>
            </a:r>
            <a:endParaRPr lang="en-US" b="1" dirty="0"/>
          </a:p>
        </p:txBody>
      </p:sp>
      <p:pic>
        <p:nvPicPr>
          <p:cNvPr id="5" name="Imagen 4">
            <a:extLst>
              <a:ext uri="{FF2B5EF4-FFF2-40B4-BE49-F238E27FC236}">
                <a16:creationId xmlns:a16="http://schemas.microsoft.com/office/drawing/2014/main" id="{D3FA255A-2DAF-47A0-A427-A45A323856D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81611" y="0"/>
            <a:ext cx="9335010" cy="1662517"/>
          </a:xfrm>
          <a:prstGeom prst="rect">
            <a:avLst/>
          </a:prstGeom>
          <a:ln>
            <a:noFill/>
          </a:ln>
          <a:extLst>
            <a:ext uri="{53640926-AAD7-44D8-BBD7-CCE9431645EC}">
              <a14:shadowObscured xmlns:a14="http://schemas.microsoft.com/office/drawing/2010/main"/>
            </a:ext>
          </a:extLst>
        </p:spPr>
      </p:pic>
      <p:sp>
        <p:nvSpPr>
          <p:cNvPr id="7" name="CuadroTexto 6">
            <a:extLst>
              <a:ext uri="{FF2B5EF4-FFF2-40B4-BE49-F238E27FC236}">
                <a16:creationId xmlns:a16="http://schemas.microsoft.com/office/drawing/2014/main" id="{6FADCC66-2297-4329-8C14-4577CC3BF592}"/>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n 7">
            <a:extLst>
              <a:ext uri="{FF2B5EF4-FFF2-40B4-BE49-F238E27FC236}">
                <a16:creationId xmlns:a16="http://schemas.microsoft.com/office/drawing/2014/main" id="{8F566BBB-642E-4616-B187-470878B3341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9" name="Imagen 8">
            <a:extLst>
              <a:ext uri="{FF2B5EF4-FFF2-40B4-BE49-F238E27FC236}">
                <a16:creationId xmlns:a16="http://schemas.microsoft.com/office/drawing/2014/main" id="{D08BA14F-A662-4FDF-8020-80338A075D2F}"/>
              </a:ext>
            </a:extLst>
          </p:cNvPr>
          <p:cNvPicPr>
            <a:picLocks noChangeAspect="1"/>
          </p:cNvPicPr>
          <p:nvPr/>
        </p:nvPicPr>
        <p:blipFill>
          <a:blip r:embed="rId4"/>
          <a:srcRect/>
          <a:stretch>
            <a:fillRect/>
          </a:stretch>
        </p:blipFill>
        <p:spPr bwMode="auto">
          <a:xfrm>
            <a:off x="11354435" y="5937716"/>
            <a:ext cx="837565" cy="870585"/>
          </a:xfrm>
          <a:prstGeom prst="rect">
            <a:avLst/>
          </a:prstGeom>
          <a:noFill/>
          <a:ln w="9525">
            <a:noFill/>
            <a:miter lim="800000"/>
            <a:headEnd/>
            <a:tailEnd/>
          </a:ln>
        </p:spPr>
      </p:pic>
      <p:sp>
        <p:nvSpPr>
          <p:cNvPr id="10" name="CuadroTexto 9">
            <a:extLst>
              <a:ext uri="{FF2B5EF4-FFF2-40B4-BE49-F238E27FC236}">
                <a16:creationId xmlns:a16="http://schemas.microsoft.com/office/drawing/2014/main" id="{D586D181-67BB-4B44-8CA4-11B5125B5F93}"/>
              </a:ext>
            </a:extLst>
          </p:cNvPr>
          <p:cNvSpPr txBox="1"/>
          <p:nvPr/>
        </p:nvSpPr>
        <p:spPr>
          <a:xfrm>
            <a:off x="9225886" y="6222148"/>
            <a:ext cx="240833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graphicFrame>
        <p:nvGraphicFramePr>
          <p:cNvPr id="14" name="Tabla 13">
            <a:extLst>
              <a:ext uri="{FF2B5EF4-FFF2-40B4-BE49-F238E27FC236}">
                <a16:creationId xmlns:a16="http://schemas.microsoft.com/office/drawing/2014/main" id="{3F36D7E7-CC91-4824-A2C1-6CD81D1F141B}"/>
              </a:ext>
            </a:extLst>
          </p:cNvPr>
          <p:cNvGraphicFramePr>
            <a:graphicFrameLocks noGrp="1"/>
          </p:cNvGraphicFramePr>
          <p:nvPr>
            <p:extLst>
              <p:ext uri="{D42A27DB-BD31-4B8C-83A1-F6EECF244321}">
                <p14:modId xmlns:p14="http://schemas.microsoft.com/office/powerpoint/2010/main" val="1125466977"/>
              </p:ext>
            </p:extLst>
          </p:nvPr>
        </p:nvGraphicFramePr>
        <p:xfrm>
          <a:off x="3431096" y="5441826"/>
          <a:ext cx="5406453" cy="1219200"/>
        </p:xfrm>
        <a:graphic>
          <a:graphicData uri="http://schemas.openxmlformats.org/drawingml/2006/table">
            <a:tbl>
              <a:tblPr firstRow="1" firstCol="1" bandRow="1">
                <a:tableStyleId>{5C22544A-7EE6-4342-B048-85BDC9FD1C3A}</a:tableStyleId>
              </a:tblPr>
              <a:tblGrid>
                <a:gridCol w="5406453">
                  <a:extLst>
                    <a:ext uri="{9D8B030D-6E8A-4147-A177-3AD203B41FA5}">
                      <a16:colId xmlns:a16="http://schemas.microsoft.com/office/drawing/2014/main" val="1890387690"/>
                    </a:ext>
                  </a:extLst>
                </a:gridCol>
              </a:tblGrid>
              <a:tr h="260223">
                <a:tc>
                  <a:txBody>
                    <a:bodyPr/>
                    <a:lstStyle/>
                    <a:p>
                      <a:pPr algn="ctr"/>
                      <a:r>
                        <a:rPr lang="es-ES" sz="2000" kern="100">
                          <a:effectLst/>
                        </a:rPr>
                        <a:t>PROYECTO / ACTIVIDAD</a:t>
                      </a:r>
                      <a:endParaRPr lang="es-EC" sz="20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99216943"/>
                  </a:ext>
                </a:extLst>
              </a:tr>
              <a:tr h="780668">
                <a:tc>
                  <a:txBody>
                    <a:bodyPr/>
                    <a:lstStyle/>
                    <a:p>
                      <a:pPr algn="just"/>
                      <a:r>
                        <a:rPr lang="es-ES" sz="2000" kern="100" dirty="0">
                          <a:effectLst/>
                        </a:rPr>
                        <a:t>Recolección de residuos sólidos en la vía principal desde Maspa hasta </a:t>
                      </a:r>
                      <a:r>
                        <a:rPr lang="es-ES" sz="2000" kern="100" dirty="0" err="1">
                          <a:effectLst/>
                        </a:rPr>
                        <a:t>Jatunquinajua</a:t>
                      </a:r>
                      <a:r>
                        <a:rPr lang="es-ES" sz="2000" kern="100" dirty="0">
                          <a:effectLst/>
                        </a:rPr>
                        <a:t>, en coordinación con la Jefatura Política de Quijos. </a:t>
                      </a:r>
                      <a:endParaRPr lang="es-EC" sz="2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06719040"/>
                  </a:ext>
                </a:extLst>
              </a:tr>
            </a:tbl>
          </a:graphicData>
        </a:graphic>
      </p:graphicFrame>
      <p:pic>
        <p:nvPicPr>
          <p:cNvPr id="1026" name="Imagen 50">
            <a:extLst>
              <a:ext uri="{FF2B5EF4-FFF2-40B4-BE49-F238E27FC236}">
                <a16:creationId xmlns:a16="http://schemas.microsoft.com/office/drawing/2014/main" id="{DB2E2CDA-1E3C-4772-BB21-0531D804FC5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2073" t="22357" r="32690" b="17043"/>
          <a:stretch>
            <a:fillRect/>
          </a:stretch>
        </p:blipFill>
        <p:spPr bwMode="auto">
          <a:xfrm>
            <a:off x="4238294" y="2947234"/>
            <a:ext cx="3792059" cy="2337961"/>
          </a:xfrm>
          <a:prstGeom prst="rect">
            <a:avLst/>
          </a:prstGeom>
          <a:noFill/>
          <a:extLst>
            <a:ext uri="{909E8E84-426E-40DD-AFC4-6F175D3DCCD1}">
              <a14:hiddenFill xmlns:a14="http://schemas.microsoft.com/office/drawing/2010/main">
                <a:solidFill>
                  <a:srgbClr val="FFFFFF"/>
                </a:solidFill>
              </a14:hiddenFill>
            </a:ext>
          </a:extLst>
        </p:spPr>
      </p:pic>
      <p:pic>
        <p:nvPicPr>
          <p:cNvPr id="1025" name="Imagen 51">
            <a:extLst>
              <a:ext uri="{FF2B5EF4-FFF2-40B4-BE49-F238E27FC236}">
                <a16:creationId xmlns:a16="http://schemas.microsoft.com/office/drawing/2014/main" id="{CA4558DD-A647-443C-8F4C-378DE3D47A2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8435" t="26772" r="34013" b="7628"/>
          <a:stretch>
            <a:fillRect/>
          </a:stretch>
        </p:blipFill>
        <p:spPr bwMode="auto">
          <a:xfrm>
            <a:off x="7749270" y="2927267"/>
            <a:ext cx="3977378" cy="2337957"/>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3">
            <a:extLst>
              <a:ext uri="{FF2B5EF4-FFF2-40B4-BE49-F238E27FC236}">
                <a16:creationId xmlns:a16="http://schemas.microsoft.com/office/drawing/2014/main" id="{3D41FEEC-8936-4B6C-ABD1-D26F00D55705}"/>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16" name="Rectangle 4">
            <a:extLst>
              <a:ext uri="{FF2B5EF4-FFF2-40B4-BE49-F238E27FC236}">
                <a16:creationId xmlns:a16="http://schemas.microsoft.com/office/drawing/2014/main" id="{92722FDC-3EB4-45AA-8BF8-7CA006915B6D}"/>
              </a:ext>
            </a:extLst>
          </p:cNvPr>
          <p:cNvSpPr>
            <a:spLocks noChangeArrowheads="1"/>
          </p:cNvSpPr>
          <p:nvPr/>
        </p:nvSpPr>
        <p:spPr bwMode="auto">
          <a:xfrm>
            <a:off x="228600" y="20193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a:ln>
                <a:noFill/>
              </a:ln>
              <a:solidFill>
                <a:schemeClr val="tx1"/>
              </a:solidFill>
              <a:effectLst/>
              <a:latin typeface="Arial" panose="020B0604020202020204" pitchFamily="34" charset="0"/>
            </a:endParaRPr>
          </a:p>
        </p:txBody>
      </p:sp>
      <p:sp>
        <p:nvSpPr>
          <p:cNvPr id="17" name="Rectangle 5">
            <a:extLst>
              <a:ext uri="{FF2B5EF4-FFF2-40B4-BE49-F238E27FC236}">
                <a16:creationId xmlns:a16="http://schemas.microsoft.com/office/drawing/2014/main" id="{2874B111-BC2C-43C0-80C6-BDAB93980DE3}"/>
              </a:ext>
            </a:extLst>
          </p:cNvPr>
          <p:cNvSpPr>
            <a:spLocks noChangeArrowheads="1"/>
          </p:cNvSpPr>
          <p:nvPr/>
        </p:nvSpPr>
        <p:spPr bwMode="auto">
          <a:xfrm>
            <a:off x="228600" y="3581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pic>
        <p:nvPicPr>
          <p:cNvPr id="18" name="Imagen 17">
            <a:extLst>
              <a:ext uri="{FF2B5EF4-FFF2-40B4-BE49-F238E27FC236}">
                <a16:creationId xmlns:a16="http://schemas.microsoft.com/office/drawing/2014/main" id="{7C614FD1-49FC-45C1-A285-8B2D59F83E8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30704" y="2947234"/>
            <a:ext cx="3288705" cy="2366041"/>
          </a:xfrm>
          <a:prstGeom prst="rect">
            <a:avLst/>
          </a:prstGeom>
        </p:spPr>
      </p:pic>
    </p:spTree>
    <p:extLst>
      <p:ext uri="{BB962C8B-B14F-4D97-AF65-F5344CB8AC3E}">
        <p14:creationId xmlns:p14="http://schemas.microsoft.com/office/powerpoint/2010/main" val="3585657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45696" y="1645818"/>
            <a:ext cx="10515600" cy="1325563"/>
          </a:xfrm>
        </p:spPr>
        <p:txBody>
          <a:bodyPr/>
          <a:lstStyle/>
          <a:p>
            <a:pPr algn="ctr"/>
            <a:r>
              <a:rPr lang="es-MX" b="1" dirty="0"/>
              <a:t>COMPONENTE AMBIENTAL </a:t>
            </a:r>
            <a:endParaRPr lang="en-US" b="1" dirty="0"/>
          </a:p>
        </p:txBody>
      </p:sp>
      <p:pic>
        <p:nvPicPr>
          <p:cNvPr id="5" name="Imagen 4">
            <a:extLst>
              <a:ext uri="{FF2B5EF4-FFF2-40B4-BE49-F238E27FC236}">
                <a16:creationId xmlns:a16="http://schemas.microsoft.com/office/drawing/2014/main" id="{D3FA255A-2DAF-47A0-A427-A45A323856D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81611" y="0"/>
            <a:ext cx="9335010" cy="1662517"/>
          </a:xfrm>
          <a:prstGeom prst="rect">
            <a:avLst/>
          </a:prstGeom>
          <a:ln>
            <a:noFill/>
          </a:ln>
          <a:extLst>
            <a:ext uri="{53640926-AAD7-44D8-BBD7-CCE9431645EC}">
              <a14:shadowObscured xmlns:a14="http://schemas.microsoft.com/office/drawing/2010/main"/>
            </a:ext>
          </a:extLst>
        </p:spPr>
      </p:pic>
      <p:sp>
        <p:nvSpPr>
          <p:cNvPr id="7" name="CuadroTexto 6">
            <a:extLst>
              <a:ext uri="{FF2B5EF4-FFF2-40B4-BE49-F238E27FC236}">
                <a16:creationId xmlns:a16="http://schemas.microsoft.com/office/drawing/2014/main" id="{6FADCC66-2297-4329-8C14-4577CC3BF592}"/>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n 7">
            <a:extLst>
              <a:ext uri="{FF2B5EF4-FFF2-40B4-BE49-F238E27FC236}">
                <a16:creationId xmlns:a16="http://schemas.microsoft.com/office/drawing/2014/main" id="{8F566BBB-642E-4616-B187-470878B3341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9" name="Imagen 8">
            <a:extLst>
              <a:ext uri="{FF2B5EF4-FFF2-40B4-BE49-F238E27FC236}">
                <a16:creationId xmlns:a16="http://schemas.microsoft.com/office/drawing/2014/main" id="{D08BA14F-A662-4FDF-8020-80338A075D2F}"/>
              </a:ext>
            </a:extLst>
          </p:cNvPr>
          <p:cNvPicPr>
            <a:picLocks noChangeAspect="1"/>
          </p:cNvPicPr>
          <p:nvPr/>
        </p:nvPicPr>
        <p:blipFill>
          <a:blip r:embed="rId4"/>
          <a:srcRect/>
          <a:stretch>
            <a:fillRect/>
          </a:stretch>
        </p:blipFill>
        <p:spPr bwMode="auto">
          <a:xfrm>
            <a:off x="11354435" y="5937716"/>
            <a:ext cx="837565" cy="870585"/>
          </a:xfrm>
          <a:prstGeom prst="rect">
            <a:avLst/>
          </a:prstGeom>
          <a:noFill/>
          <a:ln w="9525">
            <a:noFill/>
            <a:miter lim="800000"/>
            <a:headEnd/>
            <a:tailEnd/>
          </a:ln>
        </p:spPr>
      </p:pic>
      <p:sp>
        <p:nvSpPr>
          <p:cNvPr id="10" name="CuadroTexto 9">
            <a:extLst>
              <a:ext uri="{FF2B5EF4-FFF2-40B4-BE49-F238E27FC236}">
                <a16:creationId xmlns:a16="http://schemas.microsoft.com/office/drawing/2014/main" id="{D586D181-67BB-4B44-8CA4-11B5125B5F93}"/>
              </a:ext>
            </a:extLst>
          </p:cNvPr>
          <p:cNvSpPr txBox="1"/>
          <p:nvPr/>
        </p:nvSpPr>
        <p:spPr>
          <a:xfrm>
            <a:off x="9225886" y="6222148"/>
            <a:ext cx="240833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graphicFrame>
        <p:nvGraphicFramePr>
          <p:cNvPr id="3" name="Tabla 2">
            <a:extLst>
              <a:ext uri="{FF2B5EF4-FFF2-40B4-BE49-F238E27FC236}">
                <a16:creationId xmlns:a16="http://schemas.microsoft.com/office/drawing/2014/main" id="{CF243A7D-0656-4295-BFAF-6641C2911B18}"/>
              </a:ext>
            </a:extLst>
          </p:cNvPr>
          <p:cNvGraphicFramePr>
            <a:graphicFrameLocks noGrp="1"/>
          </p:cNvGraphicFramePr>
          <p:nvPr>
            <p:extLst>
              <p:ext uri="{D42A27DB-BD31-4B8C-83A1-F6EECF244321}">
                <p14:modId xmlns:p14="http://schemas.microsoft.com/office/powerpoint/2010/main" val="1550009623"/>
              </p:ext>
            </p:extLst>
          </p:nvPr>
        </p:nvGraphicFramePr>
        <p:xfrm>
          <a:off x="1746877" y="2564233"/>
          <a:ext cx="9445314" cy="609600"/>
        </p:xfrm>
        <a:graphic>
          <a:graphicData uri="http://schemas.openxmlformats.org/drawingml/2006/table">
            <a:tbl>
              <a:tblPr firstRow="1" firstCol="1" bandRow="1">
                <a:tableStyleId>{93296810-A885-4BE3-A3E7-6D5BEEA58F35}</a:tableStyleId>
              </a:tblPr>
              <a:tblGrid>
                <a:gridCol w="9445314">
                  <a:extLst>
                    <a:ext uri="{9D8B030D-6E8A-4147-A177-3AD203B41FA5}">
                      <a16:colId xmlns:a16="http://schemas.microsoft.com/office/drawing/2014/main" val="2048584141"/>
                    </a:ext>
                  </a:extLst>
                </a:gridCol>
              </a:tblGrid>
              <a:tr h="0">
                <a:tc>
                  <a:txBody>
                    <a:bodyPr/>
                    <a:lstStyle/>
                    <a:p>
                      <a:pPr algn="ctr"/>
                      <a:r>
                        <a:rPr lang="es-ES" sz="2000" kern="100" dirty="0">
                          <a:effectLst/>
                        </a:rPr>
                        <a:t>PROYECTO / ACTIVIDAD</a:t>
                      </a:r>
                      <a:endParaRPr lang="es-EC"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67882619"/>
                  </a:ext>
                </a:extLst>
              </a:tr>
              <a:tr h="0">
                <a:tc>
                  <a:txBody>
                    <a:bodyPr/>
                    <a:lstStyle/>
                    <a:p>
                      <a:pPr algn="just"/>
                      <a:r>
                        <a:rPr lang="es-ES" sz="2000" kern="100" dirty="0">
                          <a:effectLst/>
                        </a:rPr>
                        <a:t>Organización de mingas de limpieza y señalización vial dentro de la parroquia de Cuyuja. </a:t>
                      </a:r>
                      <a:endParaRPr lang="es-EC" sz="2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045457973"/>
                  </a:ext>
                </a:extLst>
              </a:tr>
            </a:tbl>
          </a:graphicData>
        </a:graphic>
      </p:graphicFrame>
      <p:pic>
        <p:nvPicPr>
          <p:cNvPr id="2051" name="Imagen 52">
            <a:extLst>
              <a:ext uri="{FF2B5EF4-FFF2-40B4-BE49-F238E27FC236}">
                <a16:creationId xmlns:a16="http://schemas.microsoft.com/office/drawing/2014/main" id="{F7728AE2-7525-4348-AB54-D44243E42F3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1713" t="22359" r="37817" b="17924"/>
          <a:stretch/>
        </p:blipFill>
        <p:spPr bwMode="auto">
          <a:xfrm>
            <a:off x="1910687" y="3360077"/>
            <a:ext cx="2612710" cy="2313932"/>
          </a:xfrm>
          <a:prstGeom prst="rect">
            <a:avLst/>
          </a:prstGeom>
          <a:noFill/>
          <a:extLst>
            <a:ext uri="{909E8E84-426E-40DD-AFC4-6F175D3DCCD1}">
              <a14:hiddenFill xmlns:a14="http://schemas.microsoft.com/office/drawing/2010/main">
                <a:solidFill>
                  <a:srgbClr val="FFFFFF"/>
                </a:solidFill>
              </a14:hiddenFill>
            </a:ext>
          </a:extLst>
        </p:spPr>
      </p:pic>
      <p:pic>
        <p:nvPicPr>
          <p:cNvPr id="2050" name="Imagen 53">
            <a:extLst>
              <a:ext uri="{FF2B5EF4-FFF2-40B4-BE49-F238E27FC236}">
                <a16:creationId xmlns:a16="http://schemas.microsoft.com/office/drawing/2014/main" id="{F87400FE-D271-4085-9162-D401EEC65C4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9923" t="22359" r="31203" b="10864"/>
          <a:stretch>
            <a:fillRect/>
          </a:stretch>
        </p:blipFill>
        <p:spPr bwMode="auto">
          <a:xfrm>
            <a:off x="4503888" y="3357474"/>
            <a:ext cx="3856551" cy="231393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4">
            <a:extLst>
              <a:ext uri="{FF2B5EF4-FFF2-40B4-BE49-F238E27FC236}">
                <a16:creationId xmlns:a16="http://schemas.microsoft.com/office/drawing/2014/main" id="{B441593E-2DFD-4801-8DFC-0F018DE2B69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6" name="Rectangle 5">
            <a:extLst>
              <a:ext uri="{FF2B5EF4-FFF2-40B4-BE49-F238E27FC236}">
                <a16:creationId xmlns:a16="http://schemas.microsoft.com/office/drawing/2014/main" id="{6EB30367-3642-48F5-B837-B0E4DA4B5CE2}"/>
              </a:ext>
            </a:extLst>
          </p:cNvPr>
          <p:cNvSpPr>
            <a:spLocks noChangeArrowheads="1"/>
          </p:cNvSpPr>
          <p:nvPr/>
        </p:nvSpPr>
        <p:spPr bwMode="auto">
          <a:xfrm>
            <a:off x="0" y="21050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a:ln>
                <a:noFill/>
              </a:ln>
              <a:solidFill>
                <a:schemeClr val="tx1"/>
              </a:solidFill>
              <a:effectLst/>
              <a:latin typeface="Arial" panose="020B0604020202020204" pitchFamily="34" charset="0"/>
            </a:endParaRPr>
          </a:p>
        </p:txBody>
      </p:sp>
      <p:sp>
        <p:nvSpPr>
          <p:cNvPr id="11" name="Rectangle 6">
            <a:extLst>
              <a:ext uri="{FF2B5EF4-FFF2-40B4-BE49-F238E27FC236}">
                <a16:creationId xmlns:a16="http://schemas.microsoft.com/office/drawing/2014/main" id="{D0DEFBDA-2FD4-44C7-BB8D-767A3CCE0B49}"/>
              </a:ext>
            </a:extLst>
          </p:cNvPr>
          <p:cNvSpPr>
            <a:spLocks noChangeArrowheads="1"/>
          </p:cNvSpPr>
          <p:nvPr/>
        </p:nvSpPr>
        <p:spPr bwMode="auto">
          <a:xfrm>
            <a:off x="0" y="37623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12" name="Rectangle 7">
            <a:extLst>
              <a:ext uri="{FF2B5EF4-FFF2-40B4-BE49-F238E27FC236}">
                <a16:creationId xmlns:a16="http://schemas.microsoft.com/office/drawing/2014/main" id="{DAC8564A-83C1-4407-B826-FFD482292E64}"/>
              </a:ext>
            </a:extLst>
          </p:cNvPr>
          <p:cNvSpPr>
            <a:spLocks noChangeArrowheads="1"/>
          </p:cNvSpPr>
          <p:nvPr/>
        </p:nvSpPr>
        <p:spPr bwMode="auto">
          <a:xfrm>
            <a:off x="228600" y="54387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pic>
        <p:nvPicPr>
          <p:cNvPr id="16" name="Marcador de contenido 3">
            <a:extLst>
              <a:ext uri="{FF2B5EF4-FFF2-40B4-BE49-F238E27FC236}">
                <a16:creationId xmlns:a16="http://schemas.microsoft.com/office/drawing/2014/main" id="{59984D11-2A56-4A0E-8CBC-C37A9552E35A}"/>
              </a:ext>
            </a:extLst>
          </p:cNvPr>
          <p:cNvPicPr>
            <a:picLocks noChangeAspect="1"/>
          </p:cNvPicPr>
          <p:nvPr/>
        </p:nvPicPr>
        <p:blipFill rotWithShape="1">
          <a:blip r:embed="rId7"/>
          <a:srcRect l="549" t="10701" r="4730" b="31901"/>
          <a:stretch/>
        </p:blipFill>
        <p:spPr>
          <a:xfrm>
            <a:off x="7916666" y="3337416"/>
            <a:ext cx="3856551" cy="2336917"/>
          </a:xfrm>
          <a:prstGeom prst="rect">
            <a:avLst/>
          </a:prstGeom>
        </p:spPr>
      </p:pic>
    </p:spTree>
    <p:extLst>
      <p:ext uri="{BB962C8B-B14F-4D97-AF65-F5344CB8AC3E}">
        <p14:creationId xmlns:p14="http://schemas.microsoft.com/office/powerpoint/2010/main" val="1248615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descr="Grupo de personas sentadas posando para una foto&#10;&#10;Descripción generada automáticamente">
            <a:extLst>
              <a:ext uri="{FF2B5EF4-FFF2-40B4-BE49-F238E27FC236}">
                <a16:creationId xmlns:a16="http://schemas.microsoft.com/office/drawing/2014/main" id="{786C6C01-94A8-4611-AA0B-F969973278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24777" y="3860965"/>
            <a:ext cx="3148244" cy="2361183"/>
          </a:xfrm>
          <a:prstGeom prst="rect">
            <a:avLst/>
          </a:prstGeom>
        </p:spPr>
      </p:pic>
      <p:sp>
        <p:nvSpPr>
          <p:cNvPr id="2" name="Título 1"/>
          <p:cNvSpPr>
            <a:spLocks noGrp="1"/>
          </p:cNvSpPr>
          <p:nvPr>
            <p:ph type="title"/>
          </p:nvPr>
        </p:nvSpPr>
        <p:spPr>
          <a:xfrm>
            <a:off x="745696" y="1645818"/>
            <a:ext cx="10515600" cy="1325563"/>
          </a:xfrm>
        </p:spPr>
        <p:txBody>
          <a:bodyPr/>
          <a:lstStyle/>
          <a:p>
            <a:pPr algn="ctr"/>
            <a:r>
              <a:rPr lang="es-MX" b="1" dirty="0"/>
              <a:t>COMPONENTE AMBIENTAL </a:t>
            </a:r>
            <a:endParaRPr lang="en-US" b="1" dirty="0"/>
          </a:p>
        </p:txBody>
      </p:sp>
      <p:pic>
        <p:nvPicPr>
          <p:cNvPr id="5" name="Imagen 4">
            <a:extLst>
              <a:ext uri="{FF2B5EF4-FFF2-40B4-BE49-F238E27FC236}">
                <a16:creationId xmlns:a16="http://schemas.microsoft.com/office/drawing/2014/main" id="{D3FA255A-2DAF-47A0-A427-A45A323856D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962" t="8851" r="21923" b="12118"/>
          <a:stretch/>
        </p:blipFill>
        <p:spPr bwMode="auto">
          <a:xfrm>
            <a:off x="81611" y="0"/>
            <a:ext cx="9335010" cy="1662517"/>
          </a:xfrm>
          <a:prstGeom prst="rect">
            <a:avLst/>
          </a:prstGeom>
          <a:ln>
            <a:noFill/>
          </a:ln>
          <a:extLst>
            <a:ext uri="{53640926-AAD7-44D8-BBD7-CCE9431645EC}">
              <a14:shadowObscured xmlns:a14="http://schemas.microsoft.com/office/drawing/2010/main"/>
            </a:ext>
          </a:extLst>
        </p:spPr>
      </p:pic>
      <p:sp>
        <p:nvSpPr>
          <p:cNvPr id="7" name="CuadroTexto 6">
            <a:extLst>
              <a:ext uri="{FF2B5EF4-FFF2-40B4-BE49-F238E27FC236}">
                <a16:creationId xmlns:a16="http://schemas.microsoft.com/office/drawing/2014/main" id="{6FADCC66-2297-4329-8C14-4577CC3BF592}"/>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n 7">
            <a:extLst>
              <a:ext uri="{FF2B5EF4-FFF2-40B4-BE49-F238E27FC236}">
                <a16:creationId xmlns:a16="http://schemas.microsoft.com/office/drawing/2014/main" id="{8F566BBB-642E-4616-B187-470878B3341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9" name="Imagen 8">
            <a:extLst>
              <a:ext uri="{FF2B5EF4-FFF2-40B4-BE49-F238E27FC236}">
                <a16:creationId xmlns:a16="http://schemas.microsoft.com/office/drawing/2014/main" id="{D08BA14F-A662-4FDF-8020-80338A075D2F}"/>
              </a:ext>
            </a:extLst>
          </p:cNvPr>
          <p:cNvPicPr>
            <a:picLocks noChangeAspect="1"/>
          </p:cNvPicPr>
          <p:nvPr/>
        </p:nvPicPr>
        <p:blipFill>
          <a:blip r:embed="rId5"/>
          <a:srcRect/>
          <a:stretch>
            <a:fillRect/>
          </a:stretch>
        </p:blipFill>
        <p:spPr bwMode="auto">
          <a:xfrm>
            <a:off x="11354435" y="5937716"/>
            <a:ext cx="837565" cy="870585"/>
          </a:xfrm>
          <a:prstGeom prst="rect">
            <a:avLst/>
          </a:prstGeom>
          <a:noFill/>
          <a:ln w="9525">
            <a:noFill/>
            <a:miter lim="800000"/>
            <a:headEnd/>
            <a:tailEnd/>
          </a:ln>
        </p:spPr>
      </p:pic>
      <p:sp>
        <p:nvSpPr>
          <p:cNvPr id="10" name="CuadroTexto 9">
            <a:extLst>
              <a:ext uri="{FF2B5EF4-FFF2-40B4-BE49-F238E27FC236}">
                <a16:creationId xmlns:a16="http://schemas.microsoft.com/office/drawing/2014/main" id="{D586D181-67BB-4B44-8CA4-11B5125B5F93}"/>
              </a:ext>
            </a:extLst>
          </p:cNvPr>
          <p:cNvSpPr txBox="1"/>
          <p:nvPr/>
        </p:nvSpPr>
        <p:spPr>
          <a:xfrm>
            <a:off x="9225886" y="6222148"/>
            <a:ext cx="240833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graphicFrame>
        <p:nvGraphicFramePr>
          <p:cNvPr id="3" name="Tabla 2">
            <a:extLst>
              <a:ext uri="{FF2B5EF4-FFF2-40B4-BE49-F238E27FC236}">
                <a16:creationId xmlns:a16="http://schemas.microsoft.com/office/drawing/2014/main" id="{CD6B6890-ED7A-4CF0-A80B-7C6B4498D013}"/>
              </a:ext>
            </a:extLst>
          </p:cNvPr>
          <p:cNvGraphicFramePr>
            <a:graphicFrameLocks noGrp="1"/>
          </p:cNvGraphicFramePr>
          <p:nvPr>
            <p:extLst>
              <p:ext uri="{D42A27DB-BD31-4B8C-83A1-F6EECF244321}">
                <p14:modId xmlns:p14="http://schemas.microsoft.com/office/powerpoint/2010/main" val="785269279"/>
              </p:ext>
            </p:extLst>
          </p:nvPr>
        </p:nvGraphicFramePr>
        <p:xfrm>
          <a:off x="2447951" y="2662847"/>
          <a:ext cx="7296097" cy="914400"/>
        </p:xfrm>
        <a:graphic>
          <a:graphicData uri="http://schemas.openxmlformats.org/drawingml/2006/table">
            <a:tbl>
              <a:tblPr firstRow="1" firstCol="1" bandRow="1">
                <a:tableStyleId>{21E4AEA4-8DFA-4A89-87EB-49C32662AFE0}</a:tableStyleId>
              </a:tblPr>
              <a:tblGrid>
                <a:gridCol w="7296097">
                  <a:extLst>
                    <a:ext uri="{9D8B030D-6E8A-4147-A177-3AD203B41FA5}">
                      <a16:colId xmlns:a16="http://schemas.microsoft.com/office/drawing/2014/main" val="2510275610"/>
                    </a:ext>
                  </a:extLst>
                </a:gridCol>
              </a:tblGrid>
              <a:tr h="0">
                <a:tc>
                  <a:txBody>
                    <a:bodyPr/>
                    <a:lstStyle/>
                    <a:p>
                      <a:pPr algn="ctr"/>
                      <a:r>
                        <a:rPr lang="es-ES" sz="2000" kern="100" dirty="0">
                          <a:effectLst/>
                        </a:rPr>
                        <a:t>PROYECTO / ACTIVIDAD</a:t>
                      </a:r>
                      <a:endParaRPr lang="es-EC"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00186071"/>
                  </a:ext>
                </a:extLst>
              </a:tr>
              <a:tr h="0">
                <a:tc>
                  <a:txBody>
                    <a:bodyPr/>
                    <a:lstStyle/>
                    <a:p>
                      <a:pPr algn="just"/>
                      <a:r>
                        <a:rPr lang="es-ES" sz="2000" kern="100" dirty="0">
                          <a:effectLst/>
                        </a:rPr>
                        <a:t>Convenio de cooperación interinstitucional entre el GAD Parroquial de Cuyuja y la Fundación Cóndor Andino</a:t>
                      </a:r>
                      <a:endParaRPr lang="es-EC" sz="2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11291596"/>
                  </a:ext>
                </a:extLst>
              </a:tr>
            </a:tbl>
          </a:graphicData>
        </a:graphic>
      </p:graphicFrame>
      <p:pic>
        <p:nvPicPr>
          <p:cNvPr id="11" name="Imagen 10">
            <a:extLst>
              <a:ext uri="{FF2B5EF4-FFF2-40B4-BE49-F238E27FC236}">
                <a16:creationId xmlns:a16="http://schemas.microsoft.com/office/drawing/2014/main" id="{F94A8EDB-A7FB-4F58-B853-818BBA0B3810}"/>
              </a:ext>
            </a:extLst>
          </p:cNvPr>
          <p:cNvPicPr/>
          <p:nvPr/>
        </p:nvPicPr>
        <p:blipFill rotWithShape="1">
          <a:blip r:embed="rId6"/>
          <a:srcRect l="11742" t="25888" r="35336" b="10570"/>
          <a:stretch/>
        </p:blipFill>
        <p:spPr bwMode="auto">
          <a:xfrm>
            <a:off x="745696" y="3886620"/>
            <a:ext cx="3853600" cy="2335528"/>
          </a:xfrm>
          <a:prstGeom prst="rect">
            <a:avLst/>
          </a:prstGeom>
          <a:ln>
            <a:noFill/>
          </a:ln>
          <a:extLst>
            <a:ext uri="{53640926-AAD7-44D8-BBD7-CCE9431645EC}">
              <a14:shadowObscured xmlns:a14="http://schemas.microsoft.com/office/drawing/2010/main"/>
            </a:ext>
          </a:extLst>
        </p:spPr>
      </p:pic>
      <p:pic>
        <p:nvPicPr>
          <p:cNvPr id="6" name="Imagen 5" descr="Un grupo de personas sentadas en una sala&#10;&#10;Descripción generada automáticamente">
            <a:extLst>
              <a:ext uri="{FF2B5EF4-FFF2-40B4-BE49-F238E27FC236}">
                <a16:creationId xmlns:a16="http://schemas.microsoft.com/office/drawing/2014/main" id="{11714F4A-F94E-415B-8946-992529EF658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12515" y="3860965"/>
            <a:ext cx="3114037" cy="2335528"/>
          </a:xfrm>
          <a:prstGeom prst="rect">
            <a:avLst/>
          </a:prstGeom>
        </p:spPr>
      </p:pic>
    </p:spTree>
    <p:extLst>
      <p:ext uri="{BB962C8B-B14F-4D97-AF65-F5344CB8AC3E}">
        <p14:creationId xmlns:p14="http://schemas.microsoft.com/office/powerpoint/2010/main" val="2906930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C75139EF-D583-46C6-B6D1-1A4E69B8A9EB}"/>
              </a:ext>
            </a:extLst>
          </p:cNvPr>
          <p:cNvPicPr/>
          <p:nvPr/>
        </p:nvPicPr>
        <p:blipFill rotWithShape="1">
          <a:blip r:embed="rId2"/>
          <a:srcRect l="34314" t="37361" r="24091" b="16749"/>
          <a:stretch/>
        </p:blipFill>
        <p:spPr bwMode="auto">
          <a:xfrm>
            <a:off x="7090691" y="1696791"/>
            <a:ext cx="4092696" cy="2736492"/>
          </a:xfrm>
          <a:prstGeom prst="rect">
            <a:avLst/>
          </a:prstGeom>
          <a:ln>
            <a:noFill/>
          </a:ln>
          <a:extLst>
            <a:ext uri="{53640926-AAD7-44D8-BBD7-CCE9431645EC}">
              <a14:shadowObscured xmlns:a14="http://schemas.microsoft.com/office/drawing/2010/main"/>
            </a:ext>
          </a:extLst>
        </p:spPr>
      </p:pic>
      <p:pic>
        <p:nvPicPr>
          <p:cNvPr id="12" name="Imagen 11">
            <a:extLst>
              <a:ext uri="{FF2B5EF4-FFF2-40B4-BE49-F238E27FC236}">
                <a16:creationId xmlns:a16="http://schemas.microsoft.com/office/drawing/2014/main" id="{4BD82DE6-C76E-4AF1-88E9-14089A5C64A3}"/>
              </a:ext>
            </a:extLst>
          </p:cNvPr>
          <p:cNvPicPr/>
          <p:nvPr/>
        </p:nvPicPr>
        <p:blipFill rotWithShape="1">
          <a:blip r:embed="rId3"/>
          <a:srcRect l="28776" t="16768" r="29382" b="28221"/>
          <a:stretch/>
        </p:blipFill>
        <p:spPr bwMode="auto">
          <a:xfrm>
            <a:off x="7090690" y="4067033"/>
            <a:ext cx="4092695" cy="2394799"/>
          </a:xfrm>
          <a:prstGeom prst="rect">
            <a:avLst/>
          </a:prstGeom>
          <a:ln>
            <a:noFill/>
          </a:ln>
          <a:extLst>
            <a:ext uri="{53640926-AAD7-44D8-BBD7-CCE9431645EC}">
              <a14:shadowObscured xmlns:a14="http://schemas.microsoft.com/office/drawing/2010/main"/>
            </a:ext>
          </a:extLst>
        </p:spPr>
      </p:pic>
      <p:sp>
        <p:nvSpPr>
          <p:cNvPr id="2" name="Título 1"/>
          <p:cNvSpPr>
            <a:spLocks noGrp="1"/>
          </p:cNvSpPr>
          <p:nvPr>
            <p:ph type="title"/>
          </p:nvPr>
        </p:nvSpPr>
        <p:spPr>
          <a:xfrm>
            <a:off x="667788" y="1791693"/>
            <a:ext cx="6237980" cy="1325563"/>
          </a:xfrm>
        </p:spPr>
        <p:style>
          <a:lnRef idx="2">
            <a:schemeClr val="dk1"/>
          </a:lnRef>
          <a:fillRef idx="1">
            <a:schemeClr val="lt1"/>
          </a:fillRef>
          <a:effectRef idx="0">
            <a:schemeClr val="dk1"/>
          </a:effectRef>
          <a:fontRef idx="minor">
            <a:schemeClr val="dk1"/>
          </a:fontRef>
        </p:style>
        <p:txBody>
          <a:bodyPr>
            <a:normAutofit fontScale="90000"/>
          </a:bodyPr>
          <a:lstStyle/>
          <a:p>
            <a:pPr algn="ctr"/>
            <a:r>
              <a:rPr lang="es-MX" b="1" dirty="0"/>
              <a:t>COMPONENTE ECONÓMICO PRODUCTIVO</a:t>
            </a:r>
            <a:endParaRPr lang="en-US" dirty="0"/>
          </a:p>
        </p:txBody>
      </p:sp>
      <p:pic>
        <p:nvPicPr>
          <p:cNvPr id="5" name="Imagen 4">
            <a:extLst>
              <a:ext uri="{FF2B5EF4-FFF2-40B4-BE49-F238E27FC236}">
                <a16:creationId xmlns:a16="http://schemas.microsoft.com/office/drawing/2014/main" id="{ED638E8A-063E-4F06-B8C8-FE4AE9021E0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962" t="8851" r="21923" b="12118"/>
          <a:stretch/>
        </p:blipFill>
        <p:spPr bwMode="auto">
          <a:xfrm>
            <a:off x="-109124" y="-98201"/>
            <a:ext cx="9335010" cy="1662517"/>
          </a:xfrm>
          <a:prstGeom prst="rect">
            <a:avLst/>
          </a:prstGeom>
          <a:ln>
            <a:noFill/>
          </a:ln>
          <a:extLst>
            <a:ext uri="{53640926-AAD7-44D8-BBD7-CCE9431645EC}">
              <a14:shadowObscured xmlns:a14="http://schemas.microsoft.com/office/drawing/2010/main"/>
            </a:ext>
          </a:extLst>
        </p:spPr>
      </p:pic>
      <p:sp>
        <p:nvSpPr>
          <p:cNvPr id="7" name="CuadroTexto 6">
            <a:extLst>
              <a:ext uri="{FF2B5EF4-FFF2-40B4-BE49-F238E27FC236}">
                <a16:creationId xmlns:a16="http://schemas.microsoft.com/office/drawing/2014/main" id="{E236D342-308C-4F56-BCB3-4B0C045859A8}"/>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n 7">
            <a:extLst>
              <a:ext uri="{FF2B5EF4-FFF2-40B4-BE49-F238E27FC236}">
                <a16:creationId xmlns:a16="http://schemas.microsoft.com/office/drawing/2014/main" id="{70CEDE1B-62FB-48D3-A4D0-4B87E899691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9" name="Imagen 8">
            <a:extLst>
              <a:ext uri="{FF2B5EF4-FFF2-40B4-BE49-F238E27FC236}">
                <a16:creationId xmlns:a16="http://schemas.microsoft.com/office/drawing/2014/main" id="{A7221C91-2A1B-419E-BEAE-EBB7A36DA869}"/>
              </a:ext>
            </a:extLst>
          </p:cNvPr>
          <p:cNvPicPr>
            <a:picLocks noChangeAspect="1"/>
          </p:cNvPicPr>
          <p:nvPr/>
        </p:nvPicPr>
        <p:blipFill>
          <a:blip r:embed="rId6"/>
          <a:srcRect/>
          <a:stretch>
            <a:fillRect/>
          </a:stretch>
        </p:blipFill>
        <p:spPr bwMode="auto">
          <a:xfrm>
            <a:off x="11354435" y="5937716"/>
            <a:ext cx="837565" cy="870585"/>
          </a:xfrm>
          <a:prstGeom prst="rect">
            <a:avLst/>
          </a:prstGeom>
          <a:noFill/>
          <a:ln w="9525">
            <a:noFill/>
            <a:miter lim="800000"/>
            <a:headEnd/>
            <a:tailEnd/>
          </a:ln>
        </p:spPr>
      </p:pic>
      <p:sp>
        <p:nvSpPr>
          <p:cNvPr id="10" name="CuadroTexto 9">
            <a:extLst>
              <a:ext uri="{FF2B5EF4-FFF2-40B4-BE49-F238E27FC236}">
                <a16:creationId xmlns:a16="http://schemas.microsoft.com/office/drawing/2014/main" id="{C84BDEA0-73D9-4163-BA19-EDB5925036D5}"/>
              </a:ext>
            </a:extLst>
          </p:cNvPr>
          <p:cNvSpPr txBox="1"/>
          <p:nvPr/>
        </p:nvSpPr>
        <p:spPr>
          <a:xfrm>
            <a:off x="9225886" y="6222148"/>
            <a:ext cx="240833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graphicFrame>
        <p:nvGraphicFramePr>
          <p:cNvPr id="3" name="Tabla 2">
            <a:extLst>
              <a:ext uri="{FF2B5EF4-FFF2-40B4-BE49-F238E27FC236}">
                <a16:creationId xmlns:a16="http://schemas.microsoft.com/office/drawing/2014/main" id="{414F3A10-4CE9-4A67-975D-AA99E8D8FB98}"/>
              </a:ext>
            </a:extLst>
          </p:cNvPr>
          <p:cNvGraphicFramePr>
            <a:graphicFrameLocks noGrp="1"/>
          </p:cNvGraphicFramePr>
          <p:nvPr>
            <p:extLst>
              <p:ext uri="{D42A27DB-BD31-4B8C-83A1-F6EECF244321}">
                <p14:modId xmlns:p14="http://schemas.microsoft.com/office/powerpoint/2010/main" val="574469612"/>
              </p:ext>
            </p:extLst>
          </p:nvPr>
        </p:nvGraphicFramePr>
        <p:xfrm>
          <a:off x="667787" y="3287007"/>
          <a:ext cx="5801747" cy="1371600"/>
        </p:xfrm>
        <a:graphic>
          <a:graphicData uri="http://schemas.openxmlformats.org/drawingml/2006/table">
            <a:tbl>
              <a:tblPr firstRow="1" firstCol="1" bandRow="1">
                <a:tableStyleId>{5C22544A-7EE6-4342-B048-85BDC9FD1C3A}</a:tableStyleId>
              </a:tblPr>
              <a:tblGrid>
                <a:gridCol w="2729729">
                  <a:extLst>
                    <a:ext uri="{9D8B030D-6E8A-4147-A177-3AD203B41FA5}">
                      <a16:colId xmlns:a16="http://schemas.microsoft.com/office/drawing/2014/main" val="3332241352"/>
                    </a:ext>
                  </a:extLst>
                </a:gridCol>
                <a:gridCol w="939831">
                  <a:extLst>
                    <a:ext uri="{9D8B030D-6E8A-4147-A177-3AD203B41FA5}">
                      <a16:colId xmlns:a16="http://schemas.microsoft.com/office/drawing/2014/main" val="3322186171"/>
                    </a:ext>
                  </a:extLst>
                </a:gridCol>
                <a:gridCol w="939229">
                  <a:extLst>
                    <a:ext uri="{9D8B030D-6E8A-4147-A177-3AD203B41FA5}">
                      <a16:colId xmlns:a16="http://schemas.microsoft.com/office/drawing/2014/main" val="598704199"/>
                    </a:ext>
                  </a:extLst>
                </a:gridCol>
                <a:gridCol w="1192958">
                  <a:extLst>
                    <a:ext uri="{9D8B030D-6E8A-4147-A177-3AD203B41FA5}">
                      <a16:colId xmlns:a16="http://schemas.microsoft.com/office/drawing/2014/main" val="4227908961"/>
                    </a:ext>
                  </a:extLst>
                </a:gridCol>
              </a:tblGrid>
              <a:tr h="0">
                <a:tc>
                  <a:txBody>
                    <a:bodyPr/>
                    <a:lstStyle/>
                    <a:p>
                      <a:pPr algn="ctr"/>
                      <a:r>
                        <a:rPr lang="es-ES" sz="1800" kern="100" dirty="0">
                          <a:effectLst/>
                        </a:rPr>
                        <a:t>PROYECTO / ACTIVIDAD</a:t>
                      </a:r>
                      <a:endParaRPr lang="es-EC"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800" kern="100" dirty="0">
                          <a:effectLst/>
                        </a:rPr>
                        <a:t>GADPR DE CUYUJA</a:t>
                      </a:r>
                      <a:endParaRPr lang="es-EC"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800" kern="100">
                          <a:effectLst/>
                        </a:rPr>
                        <a:t>OTRAS ENTIDADES</a:t>
                      </a:r>
                      <a:endParaRPr lang="es-EC" sz="18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800" kern="100">
                          <a:effectLst/>
                        </a:rPr>
                        <a:t>% DE EJECUCIÓN</a:t>
                      </a:r>
                      <a:endParaRPr lang="es-EC" sz="18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20500160"/>
                  </a:ext>
                </a:extLst>
              </a:tr>
              <a:tr h="0">
                <a:tc>
                  <a:txBody>
                    <a:bodyPr/>
                    <a:lstStyle/>
                    <a:p>
                      <a:r>
                        <a:rPr lang="es-ES" sz="1800" kern="100">
                          <a:effectLst/>
                        </a:rPr>
                        <a:t>Mejoramiento del toril de Cuyuja Etapa 1</a:t>
                      </a:r>
                      <a:endParaRPr lang="es-EC" sz="18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800" kern="100">
                          <a:effectLst/>
                        </a:rPr>
                        <a:t>USD 6262.78</a:t>
                      </a:r>
                      <a:endParaRPr lang="es-EC" sz="18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1800" kern="100">
                          <a:effectLst/>
                        </a:rPr>
                        <a:t> </a:t>
                      </a:r>
                      <a:endParaRPr lang="es-EC" sz="18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1800" kern="100" dirty="0">
                          <a:effectLst/>
                        </a:rPr>
                        <a:t>100%</a:t>
                      </a:r>
                      <a:endParaRPr lang="es-EC"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41544516"/>
                  </a:ext>
                </a:extLst>
              </a:tr>
            </a:tbl>
          </a:graphicData>
        </a:graphic>
      </p:graphicFrame>
      <p:graphicFrame>
        <p:nvGraphicFramePr>
          <p:cNvPr id="4" name="Tabla 3">
            <a:extLst>
              <a:ext uri="{FF2B5EF4-FFF2-40B4-BE49-F238E27FC236}">
                <a16:creationId xmlns:a16="http://schemas.microsoft.com/office/drawing/2014/main" id="{E82060E7-132D-425E-B6C9-1BB3E717BD55}"/>
              </a:ext>
            </a:extLst>
          </p:cNvPr>
          <p:cNvGraphicFramePr>
            <a:graphicFrameLocks noGrp="1"/>
          </p:cNvGraphicFramePr>
          <p:nvPr>
            <p:extLst>
              <p:ext uri="{D42A27DB-BD31-4B8C-83A1-F6EECF244321}">
                <p14:modId xmlns:p14="http://schemas.microsoft.com/office/powerpoint/2010/main" val="3768328336"/>
              </p:ext>
            </p:extLst>
          </p:nvPr>
        </p:nvGraphicFramePr>
        <p:xfrm>
          <a:off x="667787" y="4953072"/>
          <a:ext cx="6106508" cy="1508760"/>
        </p:xfrm>
        <a:graphic>
          <a:graphicData uri="http://schemas.openxmlformats.org/drawingml/2006/table">
            <a:tbl>
              <a:tblPr firstRow="1" firstCol="1" bandRow="1">
                <a:tableStyleId>{5C22544A-7EE6-4342-B048-85BDC9FD1C3A}</a:tableStyleId>
              </a:tblPr>
              <a:tblGrid>
                <a:gridCol w="3032839">
                  <a:extLst>
                    <a:ext uri="{9D8B030D-6E8A-4147-A177-3AD203B41FA5}">
                      <a16:colId xmlns:a16="http://schemas.microsoft.com/office/drawing/2014/main" val="3987521719"/>
                    </a:ext>
                  </a:extLst>
                </a:gridCol>
                <a:gridCol w="1044191">
                  <a:extLst>
                    <a:ext uri="{9D8B030D-6E8A-4147-A177-3AD203B41FA5}">
                      <a16:colId xmlns:a16="http://schemas.microsoft.com/office/drawing/2014/main" val="3734904939"/>
                    </a:ext>
                  </a:extLst>
                </a:gridCol>
                <a:gridCol w="1043521">
                  <a:extLst>
                    <a:ext uri="{9D8B030D-6E8A-4147-A177-3AD203B41FA5}">
                      <a16:colId xmlns:a16="http://schemas.microsoft.com/office/drawing/2014/main" val="1480491397"/>
                    </a:ext>
                  </a:extLst>
                </a:gridCol>
                <a:gridCol w="985957">
                  <a:extLst>
                    <a:ext uri="{9D8B030D-6E8A-4147-A177-3AD203B41FA5}">
                      <a16:colId xmlns:a16="http://schemas.microsoft.com/office/drawing/2014/main" val="3616065158"/>
                    </a:ext>
                  </a:extLst>
                </a:gridCol>
              </a:tblGrid>
              <a:tr h="685800">
                <a:tc>
                  <a:txBody>
                    <a:bodyPr/>
                    <a:lstStyle/>
                    <a:p>
                      <a:pPr algn="ctr"/>
                      <a:r>
                        <a:rPr lang="es-ES" sz="1800" kern="100" dirty="0">
                          <a:effectLst/>
                        </a:rPr>
                        <a:t>PROYECTO / ACTIVIDAD</a:t>
                      </a:r>
                      <a:endParaRPr lang="es-EC"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800" kern="100">
                          <a:effectLst/>
                        </a:rPr>
                        <a:t>GADPR DE CUYUJA</a:t>
                      </a:r>
                      <a:endParaRPr lang="es-EC" sz="18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800" kern="100">
                          <a:effectLst/>
                        </a:rPr>
                        <a:t>OTRAS ENTIDADES</a:t>
                      </a:r>
                      <a:endParaRPr lang="es-EC" sz="18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800" kern="100">
                          <a:effectLst/>
                        </a:rPr>
                        <a:t>% DE EJECUCIÓN</a:t>
                      </a:r>
                      <a:endParaRPr lang="es-EC" sz="18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87680087"/>
                  </a:ext>
                </a:extLst>
              </a:tr>
              <a:tr h="685800">
                <a:tc>
                  <a:txBody>
                    <a:bodyPr/>
                    <a:lstStyle/>
                    <a:p>
                      <a:r>
                        <a:rPr lang="es-ES" sz="1800" kern="100">
                          <a:effectLst/>
                        </a:rPr>
                        <a:t>Muestreo para recertificación de brucelosis y tuberculosis.</a:t>
                      </a:r>
                      <a:endParaRPr lang="es-EC" sz="18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800" kern="100">
                          <a:effectLst/>
                        </a:rPr>
                        <a:t>USD 3182.60</a:t>
                      </a:r>
                      <a:endParaRPr lang="es-EC" sz="18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1800" kern="100" dirty="0">
                          <a:effectLst/>
                        </a:rPr>
                        <a:t> </a:t>
                      </a:r>
                      <a:endParaRPr lang="es-EC"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1800" kern="100" dirty="0">
                          <a:effectLst/>
                        </a:rPr>
                        <a:t>100%</a:t>
                      </a:r>
                      <a:endParaRPr lang="es-EC"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908040891"/>
                  </a:ext>
                </a:extLst>
              </a:tr>
            </a:tbl>
          </a:graphicData>
        </a:graphic>
      </p:graphicFrame>
    </p:spTree>
    <p:extLst>
      <p:ext uri="{BB962C8B-B14F-4D97-AF65-F5344CB8AC3E}">
        <p14:creationId xmlns:p14="http://schemas.microsoft.com/office/powerpoint/2010/main" val="2737674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70F534DF-7CA8-4B37-B86B-602CD3D2E3EC}"/>
              </a:ext>
            </a:extLst>
          </p:cNvPr>
          <p:cNvPicPr/>
          <p:nvPr/>
        </p:nvPicPr>
        <p:blipFill rotWithShape="1">
          <a:blip r:embed="rId2"/>
          <a:srcRect l="23484" t="17651" r="24421" b="6746"/>
          <a:stretch/>
        </p:blipFill>
        <p:spPr bwMode="auto">
          <a:xfrm>
            <a:off x="7048565" y="1633797"/>
            <a:ext cx="4354642" cy="2753757"/>
          </a:xfrm>
          <a:prstGeom prst="rect">
            <a:avLst/>
          </a:prstGeom>
          <a:ln>
            <a:noFill/>
          </a:ln>
          <a:extLst>
            <a:ext uri="{53640926-AAD7-44D8-BBD7-CCE9431645EC}">
              <a14:shadowObscured xmlns:a14="http://schemas.microsoft.com/office/drawing/2010/main"/>
            </a:ext>
          </a:extLst>
        </p:spPr>
      </p:pic>
      <p:sp>
        <p:nvSpPr>
          <p:cNvPr id="2" name="Título 1"/>
          <p:cNvSpPr>
            <a:spLocks noGrp="1"/>
          </p:cNvSpPr>
          <p:nvPr>
            <p:ph type="title"/>
          </p:nvPr>
        </p:nvSpPr>
        <p:spPr>
          <a:xfrm>
            <a:off x="676430" y="1693944"/>
            <a:ext cx="5636250" cy="763732"/>
          </a:xfrm>
        </p:spPr>
        <p:txBody>
          <a:bodyPr>
            <a:normAutofit fontScale="90000"/>
          </a:bodyPr>
          <a:lstStyle/>
          <a:p>
            <a:pPr algn="ctr"/>
            <a:r>
              <a:rPr lang="es-MX" sz="3200" b="1" dirty="0"/>
              <a:t>COMPONENTE ECONÓMICO PRODUCTIVO</a:t>
            </a:r>
            <a:endParaRPr lang="en-US" sz="3200" dirty="0"/>
          </a:p>
        </p:txBody>
      </p:sp>
      <p:pic>
        <p:nvPicPr>
          <p:cNvPr id="5" name="Imagen 4">
            <a:extLst>
              <a:ext uri="{FF2B5EF4-FFF2-40B4-BE49-F238E27FC236}">
                <a16:creationId xmlns:a16="http://schemas.microsoft.com/office/drawing/2014/main" id="{ED638E8A-063E-4F06-B8C8-FE4AE9021E0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962" t="8851" r="21923" b="12118"/>
          <a:stretch/>
        </p:blipFill>
        <p:spPr bwMode="auto">
          <a:xfrm>
            <a:off x="-109124" y="-98201"/>
            <a:ext cx="9335010" cy="1662517"/>
          </a:xfrm>
          <a:prstGeom prst="rect">
            <a:avLst/>
          </a:prstGeom>
          <a:ln>
            <a:noFill/>
          </a:ln>
          <a:extLst>
            <a:ext uri="{53640926-AAD7-44D8-BBD7-CCE9431645EC}">
              <a14:shadowObscured xmlns:a14="http://schemas.microsoft.com/office/drawing/2010/main"/>
            </a:ext>
          </a:extLst>
        </p:spPr>
      </p:pic>
      <p:pic>
        <p:nvPicPr>
          <p:cNvPr id="8" name="Imagen 7">
            <a:extLst>
              <a:ext uri="{FF2B5EF4-FFF2-40B4-BE49-F238E27FC236}">
                <a16:creationId xmlns:a16="http://schemas.microsoft.com/office/drawing/2014/main" id="{70CEDE1B-62FB-48D3-A4D0-4B87E899691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9" name="Imagen 8">
            <a:extLst>
              <a:ext uri="{FF2B5EF4-FFF2-40B4-BE49-F238E27FC236}">
                <a16:creationId xmlns:a16="http://schemas.microsoft.com/office/drawing/2014/main" id="{A7221C91-2A1B-419E-BEAE-EBB7A36DA869}"/>
              </a:ext>
            </a:extLst>
          </p:cNvPr>
          <p:cNvPicPr>
            <a:picLocks noChangeAspect="1"/>
          </p:cNvPicPr>
          <p:nvPr/>
        </p:nvPicPr>
        <p:blipFill>
          <a:blip r:embed="rId5"/>
          <a:srcRect/>
          <a:stretch>
            <a:fillRect/>
          </a:stretch>
        </p:blipFill>
        <p:spPr bwMode="auto">
          <a:xfrm>
            <a:off x="12128" y="5987415"/>
            <a:ext cx="837565" cy="870585"/>
          </a:xfrm>
          <a:prstGeom prst="rect">
            <a:avLst/>
          </a:prstGeom>
          <a:noFill/>
          <a:ln w="9525">
            <a:noFill/>
            <a:miter lim="800000"/>
            <a:headEnd/>
            <a:tailEnd/>
          </a:ln>
        </p:spPr>
      </p:pic>
      <p:sp>
        <p:nvSpPr>
          <p:cNvPr id="10" name="CuadroTexto 9">
            <a:extLst>
              <a:ext uri="{FF2B5EF4-FFF2-40B4-BE49-F238E27FC236}">
                <a16:creationId xmlns:a16="http://schemas.microsoft.com/office/drawing/2014/main" id="{C84BDEA0-73D9-4163-BA19-EDB5925036D5}"/>
              </a:ext>
            </a:extLst>
          </p:cNvPr>
          <p:cNvSpPr txBox="1"/>
          <p:nvPr/>
        </p:nvSpPr>
        <p:spPr>
          <a:xfrm>
            <a:off x="859215" y="6257738"/>
            <a:ext cx="240833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graphicFrame>
        <p:nvGraphicFramePr>
          <p:cNvPr id="6" name="Tabla 5">
            <a:extLst>
              <a:ext uri="{FF2B5EF4-FFF2-40B4-BE49-F238E27FC236}">
                <a16:creationId xmlns:a16="http://schemas.microsoft.com/office/drawing/2014/main" id="{4142A659-5802-4E24-B76E-81E42C3D1DF7}"/>
              </a:ext>
            </a:extLst>
          </p:cNvPr>
          <p:cNvGraphicFramePr>
            <a:graphicFrameLocks noGrp="1"/>
          </p:cNvGraphicFramePr>
          <p:nvPr>
            <p:extLst>
              <p:ext uri="{D42A27DB-BD31-4B8C-83A1-F6EECF244321}">
                <p14:modId xmlns:p14="http://schemas.microsoft.com/office/powerpoint/2010/main" val="804363371"/>
              </p:ext>
            </p:extLst>
          </p:nvPr>
        </p:nvGraphicFramePr>
        <p:xfrm>
          <a:off x="676428" y="2647124"/>
          <a:ext cx="5793104" cy="1976349"/>
        </p:xfrm>
        <a:graphic>
          <a:graphicData uri="http://schemas.openxmlformats.org/drawingml/2006/table">
            <a:tbl>
              <a:tblPr firstRow="1" firstCol="1" bandRow="1">
                <a:tableStyleId>{21E4AEA4-8DFA-4A89-87EB-49C32662AFE0}</a:tableStyleId>
              </a:tblPr>
              <a:tblGrid>
                <a:gridCol w="3470195">
                  <a:extLst>
                    <a:ext uri="{9D8B030D-6E8A-4147-A177-3AD203B41FA5}">
                      <a16:colId xmlns:a16="http://schemas.microsoft.com/office/drawing/2014/main" val="2689140080"/>
                    </a:ext>
                  </a:extLst>
                </a:gridCol>
                <a:gridCol w="1194770">
                  <a:extLst>
                    <a:ext uri="{9D8B030D-6E8A-4147-A177-3AD203B41FA5}">
                      <a16:colId xmlns:a16="http://schemas.microsoft.com/office/drawing/2014/main" val="1911818286"/>
                    </a:ext>
                  </a:extLst>
                </a:gridCol>
                <a:gridCol w="1128139">
                  <a:extLst>
                    <a:ext uri="{9D8B030D-6E8A-4147-A177-3AD203B41FA5}">
                      <a16:colId xmlns:a16="http://schemas.microsoft.com/office/drawing/2014/main" val="1034224420"/>
                    </a:ext>
                  </a:extLst>
                </a:gridCol>
              </a:tblGrid>
              <a:tr h="658783">
                <a:tc>
                  <a:txBody>
                    <a:bodyPr/>
                    <a:lstStyle/>
                    <a:p>
                      <a:pPr algn="ctr"/>
                      <a:r>
                        <a:rPr lang="es-ES" sz="1600" kern="100">
                          <a:effectLst/>
                        </a:rPr>
                        <a:t>PROYECTO / ACTIVIDAD</a:t>
                      </a:r>
                      <a:endParaRPr lang="es-EC" sz="16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600" kern="100">
                          <a:effectLst/>
                        </a:rPr>
                        <a:t>GADPR DE CUYUJA</a:t>
                      </a:r>
                      <a:endParaRPr lang="es-EC" sz="16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600" kern="100" dirty="0">
                          <a:effectLst/>
                        </a:rPr>
                        <a:t>% DE EJECUCIÓN</a:t>
                      </a:r>
                      <a:endParaRPr lang="es-EC" sz="16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50374109"/>
                  </a:ext>
                </a:extLst>
              </a:tr>
              <a:tr h="1317566">
                <a:tc>
                  <a:txBody>
                    <a:bodyPr/>
                    <a:lstStyle/>
                    <a:p>
                      <a:pPr algn="just"/>
                      <a:r>
                        <a:rPr lang="es-ES" sz="1600" kern="100" dirty="0">
                          <a:effectLst/>
                        </a:rPr>
                        <a:t>Adquisición y entrega de incentivos veterinarios y agrícolas en la IV Expo feria Ganadera, agrícola, especies menores, artesanal y gastronómica Cuyuja 2023</a:t>
                      </a:r>
                      <a:endParaRPr lang="es-EC" sz="16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600" kern="100">
                          <a:effectLst/>
                        </a:rPr>
                        <a:t>USD 3994.40</a:t>
                      </a:r>
                      <a:endParaRPr lang="es-EC" sz="16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1600" kern="100" dirty="0">
                          <a:effectLst/>
                        </a:rPr>
                        <a:t>100%</a:t>
                      </a:r>
                      <a:endParaRPr lang="es-EC" sz="16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039451815"/>
                  </a:ext>
                </a:extLst>
              </a:tr>
            </a:tbl>
          </a:graphicData>
        </a:graphic>
      </p:graphicFrame>
      <p:pic>
        <p:nvPicPr>
          <p:cNvPr id="13" name="Imagen 12">
            <a:extLst>
              <a:ext uri="{FF2B5EF4-FFF2-40B4-BE49-F238E27FC236}">
                <a16:creationId xmlns:a16="http://schemas.microsoft.com/office/drawing/2014/main" id="{B8B3058F-601A-4038-ADF9-328F9DFD3562}"/>
              </a:ext>
            </a:extLst>
          </p:cNvPr>
          <p:cNvPicPr/>
          <p:nvPr/>
        </p:nvPicPr>
        <p:blipFill rotWithShape="1">
          <a:blip r:embed="rId6">
            <a:extLst>
              <a:ext uri="{BEBA8EAE-BF5A-486C-A8C5-ECC9F3942E4B}">
                <a14:imgProps xmlns:a14="http://schemas.microsoft.com/office/drawing/2010/main">
                  <a14:imgLayer r:embed="rId7">
                    <a14:imgEffect>
                      <a14:brightnessContrast bright="20000"/>
                    </a14:imgEffect>
                  </a14:imgLayer>
                </a14:imgProps>
              </a:ext>
            </a:extLst>
          </a:blip>
          <a:srcRect l="37045" t="21180" r="37652" b="22338"/>
          <a:stretch/>
        </p:blipFill>
        <p:spPr bwMode="auto">
          <a:xfrm>
            <a:off x="8168514" y="4367292"/>
            <a:ext cx="1180202" cy="2323145"/>
          </a:xfrm>
          <a:prstGeom prst="rect">
            <a:avLst/>
          </a:prstGeom>
          <a:ln>
            <a:noFill/>
          </a:ln>
          <a:extLst>
            <a:ext uri="{53640926-AAD7-44D8-BBD7-CCE9431645EC}">
              <a14:shadowObscured xmlns:a14="http://schemas.microsoft.com/office/drawing/2010/main"/>
            </a:ext>
          </a:extLst>
        </p:spPr>
      </p:pic>
      <p:graphicFrame>
        <p:nvGraphicFramePr>
          <p:cNvPr id="14" name="Tabla 13">
            <a:extLst>
              <a:ext uri="{FF2B5EF4-FFF2-40B4-BE49-F238E27FC236}">
                <a16:creationId xmlns:a16="http://schemas.microsoft.com/office/drawing/2014/main" id="{56C4E389-C10E-418C-8ECB-91ED2BC71051}"/>
              </a:ext>
            </a:extLst>
          </p:cNvPr>
          <p:cNvGraphicFramePr>
            <a:graphicFrameLocks noGrp="1"/>
          </p:cNvGraphicFramePr>
          <p:nvPr>
            <p:extLst>
              <p:ext uri="{D42A27DB-BD31-4B8C-83A1-F6EECF244321}">
                <p14:modId xmlns:p14="http://schemas.microsoft.com/office/powerpoint/2010/main" val="1589325898"/>
              </p:ext>
            </p:extLst>
          </p:nvPr>
        </p:nvGraphicFramePr>
        <p:xfrm>
          <a:off x="676426" y="4701864"/>
          <a:ext cx="5793103" cy="975360"/>
        </p:xfrm>
        <a:graphic>
          <a:graphicData uri="http://schemas.openxmlformats.org/drawingml/2006/table">
            <a:tbl>
              <a:tblPr firstRow="1" firstCol="1" bandRow="1">
                <a:tableStyleId>{93296810-A885-4BE3-A3E7-6D5BEEA58F35}</a:tableStyleId>
              </a:tblPr>
              <a:tblGrid>
                <a:gridCol w="3470194">
                  <a:extLst>
                    <a:ext uri="{9D8B030D-6E8A-4147-A177-3AD203B41FA5}">
                      <a16:colId xmlns:a16="http://schemas.microsoft.com/office/drawing/2014/main" val="1634866026"/>
                    </a:ext>
                  </a:extLst>
                </a:gridCol>
                <a:gridCol w="1194770">
                  <a:extLst>
                    <a:ext uri="{9D8B030D-6E8A-4147-A177-3AD203B41FA5}">
                      <a16:colId xmlns:a16="http://schemas.microsoft.com/office/drawing/2014/main" val="2901527302"/>
                    </a:ext>
                  </a:extLst>
                </a:gridCol>
                <a:gridCol w="1128139">
                  <a:extLst>
                    <a:ext uri="{9D8B030D-6E8A-4147-A177-3AD203B41FA5}">
                      <a16:colId xmlns:a16="http://schemas.microsoft.com/office/drawing/2014/main" val="3466776196"/>
                    </a:ext>
                  </a:extLst>
                </a:gridCol>
              </a:tblGrid>
              <a:tr h="0">
                <a:tc>
                  <a:txBody>
                    <a:bodyPr/>
                    <a:lstStyle/>
                    <a:p>
                      <a:pPr algn="ctr"/>
                      <a:r>
                        <a:rPr lang="es-ES" sz="1600" kern="100" dirty="0">
                          <a:effectLst/>
                        </a:rPr>
                        <a:t>PROYECTO / ACTIVIDAD</a:t>
                      </a:r>
                      <a:endParaRPr lang="es-EC" sz="16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600" kern="100">
                          <a:effectLst/>
                        </a:rPr>
                        <a:t>GADPR DE CUYUJA</a:t>
                      </a:r>
                      <a:endParaRPr lang="es-EC" sz="16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600" kern="100" dirty="0">
                          <a:effectLst/>
                        </a:rPr>
                        <a:t>% DE EJECUCIÓN</a:t>
                      </a:r>
                      <a:endParaRPr lang="es-EC" sz="16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12548823"/>
                  </a:ext>
                </a:extLst>
              </a:tr>
              <a:tr h="0">
                <a:tc>
                  <a:txBody>
                    <a:bodyPr/>
                    <a:lstStyle/>
                    <a:p>
                      <a:r>
                        <a:rPr lang="es-ES" sz="1600" kern="100" dirty="0">
                          <a:effectLst/>
                        </a:rPr>
                        <a:t>Adecuación del brete de podología del Gad Parroquial Rural de Cuyuja</a:t>
                      </a:r>
                      <a:endParaRPr lang="es-EC" sz="16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600" kern="100">
                          <a:effectLst/>
                        </a:rPr>
                        <a:t>USD 1230.00</a:t>
                      </a:r>
                      <a:endParaRPr lang="es-EC" sz="16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1600" kern="100" dirty="0">
                          <a:effectLst/>
                        </a:rPr>
                        <a:t>100%</a:t>
                      </a:r>
                      <a:endParaRPr lang="es-EC" sz="16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30291475"/>
                  </a:ext>
                </a:extLst>
              </a:tr>
            </a:tbl>
          </a:graphicData>
        </a:graphic>
      </p:graphicFrame>
      <p:pic>
        <p:nvPicPr>
          <p:cNvPr id="6148" name="Imagen 26">
            <a:extLst>
              <a:ext uri="{FF2B5EF4-FFF2-40B4-BE49-F238E27FC236}">
                <a16:creationId xmlns:a16="http://schemas.microsoft.com/office/drawing/2014/main" id="{3815F831-F45F-4B80-B91A-626F253E10D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l="33904" t="18533" r="39636" b="9393"/>
          <a:stretch>
            <a:fillRect/>
          </a:stretch>
        </p:blipFill>
        <p:spPr bwMode="auto">
          <a:xfrm>
            <a:off x="10667969" y="4367292"/>
            <a:ext cx="1393488" cy="2306788"/>
          </a:xfrm>
          <a:prstGeom prst="rect">
            <a:avLst/>
          </a:prstGeom>
          <a:noFill/>
          <a:extLst>
            <a:ext uri="{909E8E84-426E-40DD-AFC4-6F175D3DCCD1}">
              <a14:hiddenFill xmlns:a14="http://schemas.microsoft.com/office/drawing/2010/main">
                <a:solidFill>
                  <a:srgbClr val="FFFFFF"/>
                </a:solidFill>
              </a14:hiddenFill>
            </a:ext>
          </a:extLst>
        </p:spPr>
      </p:pic>
      <p:pic>
        <p:nvPicPr>
          <p:cNvPr id="6147" name="Imagen 27">
            <a:extLst>
              <a:ext uri="{FF2B5EF4-FFF2-40B4-BE49-F238E27FC236}">
                <a16:creationId xmlns:a16="http://schemas.microsoft.com/office/drawing/2014/main" id="{9B87D198-EACD-4ED8-886F-5D82CAA574E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35062" t="20004" r="40132" b="16454"/>
          <a:stretch>
            <a:fillRect/>
          </a:stretch>
        </p:blipFill>
        <p:spPr bwMode="auto">
          <a:xfrm>
            <a:off x="9348716" y="4355643"/>
            <a:ext cx="1319253" cy="2334793"/>
          </a:xfrm>
          <a:prstGeom prst="rect">
            <a:avLst/>
          </a:prstGeom>
          <a:noFill/>
          <a:extLst>
            <a:ext uri="{909E8E84-426E-40DD-AFC4-6F175D3DCCD1}">
              <a14:hiddenFill xmlns:a14="http://schemas.microsoft.com/office/drawing/2010/main">
                <a:solidFill>
                  <a:srgbClr val="FFFFFF"/>
                </a:solidFill>
              </a14:hiddenFill>
            </a:ext>
          </a:extLst>
        </p:spPr>
      </p:pic>
      <p:pic>
        <p:nvPicPr>
          <p:cNvPr id="6146" name="Imagen 28">
            <a:extLst>
              <a:ext uri="{FF2B5EF4-FFF2-40B4-BE49-F238E27FC236}">
                <a16:creationId xmlns:a16="http://schemas.microsoft.com/office/drawing/2014/main" id="{AC50468F-2282-408A-99E1-37D992DFBC6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36053" t="20886" r="36990" b="22926"/>
          <a:stretch>
            <a:fillRect/>
          </a:stretch>
        </p:blipFill>
        <p:spPr bwMode="auto">
          <a:xfrm>
            <a:off x="6687196" y="4356814"/>
            <a:ext cx="1428750" cy="2333625"/>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5">
            <a:extLst>
              <a:ext uri="{FF2B5EF4-FFF2-40B4-BE49-F238E27FC236}">
                <a16:creationId xmlns:a16="http://schemas.microsoft.com/office/drawing/2014/main" id="{848081BF-F570-4E87-8CD5-74F22F003F9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17" name="Rectangle 6">
            <a:extLst>
              <a:ext uri="{FF2B5EF4-FFF2-40B4-BE49-F238E27FC236}">
                <a16:creationId xmlns:a16="http://schemas.microsoft.com/office/drawing/2014/main" id="{03665648-4A0E-463E-B9CE-63193AD25C38}"/>
              </a:ext>
            </a:extLst>
          </p:cNvPr>
          <p:cNvSpPr>
            <a:spLocks noChangeArrowheads="1"/>
          </p:cNvSpPr>
          <p:nvPr/>
        </p:nvSpPr>
        <p:spPr bwMode="auto">
          <a:xfrm>
            <a:off x="0" y="27908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a:ln>
                <a:noFill/>
              </a:ln>
              <a:solidFill>
                <a:schemeClr val="tx1"/>
              </a:solidFill>
              <a:effectLst/>
              <a:latin typeface="Arial" panose="020B0604020202020204" pitchFamily="34" charset="0"/>
            </a:endParaRPr>
          </a:p>
        </p:txBody>
      </p:sp>
      <p:sp>
        <p:nvSpPr>
          <p:cNvPr id="18" name="Rectangle 7">
            <a:extLst>
              <a:ext uri="{FF2B5EF4-FFF2-40B4-BE49-F238E27FC236}">
                <a16:creationId xmlns:a16="http://schemas.microsoft.com/office/drawing/2014/main" id="{0BCCC5B1-5209-4D80-880E-E1E6AC0D6C73}"/>
              </a:ext>
            </a:extLst>
          </p:cNvPr>
          <p:cNvSpPr>
            <a:spLocks noChangeArrowheads="1"/>
          </p:cNvSpPr>
          <p:nvPr/>
        </p:nvSpPr>
        <p:spPr bwMode="auto">
          <a:xfrm>
            <a:off x="0" y="51339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a:ln>
                <a:noFill/>
              </a:ln>
              <a:solidFill>
                <a:schemeClr val="tx1"/>
              </a:solidFill>
              <a:effectLst/>
              <a:latin typeface="Arial" panose="020B0604020202020204" pitchFamily="34" charset="0"/>
            </a:endParaRPr>
          </a:p>
        </p:txBody>
      </p:sp>
      <p:sp>
        <p:nvSpPr>
          <p:cNvPr id="19" name="Rectangle 8">
            <a:extLst>
              <a:ext uri="{FF2B5EF4-FFF2-40B4-BE49-F238E27FC236}">
                <a16:creationId xmlns:a16="http://schemas.microsoft.com/office/drawing/2014/main" id="{2CDB3185-93C5-40E9-9A24-763415386689}"/>
              </a:ext>
            </a:extLst>
          </p:cNvPr>
          <p:cNvSpPr>
            <a:spLocks noChangeArrowheads="1"/>
          </p:cNvSpPr>
          <p:nvPr/>
        </p:nvSpPr>
        <p:spPr bwMode="auto">
          <a:xfrm>
            <a:off x="0" y="7467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a:ln>
                <a:noFill/>
              </a:ln>
              <a:solidFill>
                <a:schemeClr val="tx1"/>
              </a:solidFill>
              <a:effectLst/>
              <a:latin typeface="Arial" panose="020B0604020202020204" pitchFamily="34" charset="0"/>
            </a:endParaRPr>
          </a:p>
        </p:txBody>
      </p:sp>
      <p:sp>
        <p:nvSpPr>
          <p:cNvPr id="20" name="Rectangle 9">
            <a:extLst>
              <a:ext uri="{FF2B5EF4-FFF2-40B4-BE49-F238E27FC236}">
                <a16:creationId xmlns:a16="http://schemas.microsoft.com/office/drawing/2014/main" id="{4A25AAE5-94D8-4FF9-BEA8-23A2342CE6C2}"/>
              </a:ext>
            </a:extLst>
          </p:cNvPr>
          <p:cNvSpPr>
            <a:spLocks noChangeArrowheads="1"/>
          </p:cNvSpPr>
          <p:nvPr/>
        </p:nvSpPr>
        <p:spPr bwMode="auto">
          <a:xfrm>
            <a:off x="0" y="98107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Tree>
    <p:extLst>
      <p:ext uri="{BB962C8B-B14F-4D97-AF65-F5344CB8AC3E}">
        <p14:creationId xmlns:p14="http://schemas.microsoft.com/office/powerpoint/2010/main" val="3233573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n 22">
            <a:extLst>
              <a:ext uri="{FF2B5EF4-FFF2-40B4-BE49-F238E27FC236}">
                <a16:creationId xmlns:a16="http://schemas.microsoft.com/office/drawing/2014/main" id="{45C8B1DF-313D-4ECB-9B3A-B3BCEF947641}"/>
              </a:ext>
            </a:extLst>
          </p:cNvPr>
          <p:cNvPicPr/>
          <p:nvPr/>
        </p:nvPicPr>
        <p:blipFill rotWithShape="1">
          <a:blip r:embed="rId2"/>
          <a:srcRect l="25682" t="16304" r="25777" b="18730"/>
          <a:stretch/>
        </p:blipFill>
        <p:spPr bwMode="auto">
          <a:xfrm>
            <a:off x="7215852" y="1673796"/>
            <a:ext cx="3967535" cy="2010953"/>
          </a:xfrm>
          <a:prstGeom prst="rect">
            <a:avLst/>
          </a:prstGeom>
          <a:ln>
            <a:noFill/>
          </a:ln>
          <a:extLst>
            <a:ext uri="{53640926-AAD7-44D8-BBD7-CCE9431645EC}">
              <a14:shadowObscured xmlns:a14="http://schemas.microsoft.com/office/drawing/2010/main"/>
            </a:ext>
          </a:extLst>
        </p:spPr>
      </p:pic>
      <p:sp>
        <p:nvSpPr>
          <p:cNvPr id="2" name="Título 1"/>
          <p:cNvSpPr>
            <a:spLocks noGrp="1"/>
          </p:cNvSpPr>
          <p:nvPr>
            <p:ph type="title"/>
          </p:nvPr>
        </p:nvSpPr>
        <p:spPr>
          <a:xfrm>
            <a:off x="667787" y="1696791"/>
            <a:ext cx="6130204" cy="1325563"/>
          </a:xfrm>
        </p:spPr>
        <p:txBody>
          <a:bodyPr>
            <a:normAutofit/>
          </a:bodyPr>
          <a:lstStyle/>
          <a:p>
            <a:pPr algn="ctr"/>
            <a:r>
              <a:rPr lang="es-MX" b="1" dirty="0"/>
              <a:t>COMPONENTE ECONÓMICO PRODUCTIVO</a:t>
            </a:r>
            <a:endParaRPr lang="en-US" dirty="0"/>
          </a:p>
        </p:txBody>
      </p:sp>
      <p:pic>
        <p:nvPicPr>
          <p:cNvPr id="5" name="Imagen 4">
            <a:extLst>
              <a:ext uri="{FF2B5EF4-FFF2-40B4-BE49-F238E27FC236}">
                <a16:creationId xmlns:a16="http://schemas.microsoft.com/office/drawing/2014/main" id="{ED638E8A-063E-4F06-B8C8-FE4AE9021E0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962" t="8851" r="21923" b="12118"/>
          <a:stretch/>
        </p:blipFill>
        <p:spPr bwMode="auto">
          <a:xfrm>
            <a:off x="-109124" y="-98201"/>
            <a:ext cx="9335010" cy="1662517"/>
          </a:xfrm>
          <a:prstGeom prst="rect">
            <a:avLst/>
          </a:prstGeom>
          <a:ln>
            <a:noFill/>
          </a:ln>
          <a:extLst>
            <a:ext uri="{53640926-AAD7-44D8-BBD7-CCE9431645EC}">
              <a14:shadowObscured xmlns:a14="http://schemas.microsoft.com/office/drawing/2010/main"/>
            </a:ext>
          </a:extLst>
        </p:spPr>
      </p:pic>
      <p:sp>
        <p:nvSpPr>
          <p:cNvPr id="7" name="CuadroTexto 6">
            <a:extLst>
              <a:ext uri="{FF2B5EF4-FFF2-40B4-BE49-F238E27FC236}">
                <a16:creationId xmlns:a16="http://schemas.microsoft.com/office/drawing/2014/main" id="{E236D342-308C-4F56-BCB3-4B0C045859A8}"/>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n 7">
            <a:extLst>
              <a:ext uri="{FF2B5EF4-FFF2-40B4-BE49-F238E27FC236}">
                <a16:creationId xmlns:a16="http://schemas.microsoft.com/office/drawing/2014/main" id="{70CEDE1B-62FB-48D3-A4D0-4B87E899691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9" name="Imagen 8">
            <a:extLst>
              <a:ext uri="{FF2B5EF4-FFF2-40B4-BE49-F238E27FC236}">
                <a16:creationId xmlns:a16="http://schemas.microsoft.com/office/drawing/2014/main" id="{A7221C91-2A1B-419E-BEAE-EBB7A36DA869}"/>
              </a:ext>
            </a:extLst>
          </p:cNvPr>
          <p:cNvPicPr>
            <a:picLocks noChangeAspect="1"/>
          </p:cNvPicPr>
          <p:nvPr/>
        </p:nvPicPr>
        <p:blipFill>
          <a:blip r:embed="rId5"/>
          <a:srcRect/>
          <a:stretch>
            <a:fillRect/>
          </a:stretch>
        </p:blipFill>
        <p:spPr bwMode="auto">
          <a:xfrm>
            <a:off x="11354435" y="5937716"/>
            <a:ext cx="837565" cy="870585"/>
          </a:xfrm>
          <a:prstGeom prst="rect">
            <a:avLst/>
          </a:prstGeom>
          <a:noFill/>
          <a:ln w="9525">
            <a:noFill/>
            <a:miter lim="800000"/>
            <a:headEnd/>
            <a:tailEnd/>
          </a:ln>
        </p:spPr>
      </p:pic>
      <p:sp>
        <p:nvSpPr>
          <p:cNvPr id="10" name="CuadroTexto 9">
            <a:extLst>
              <a:ext uri="{FF2B5EF4-FFF2-40B4-BE49-F238E27FC236}">
                <a16:creationId xmlns:a16="http://schemas.microsoft.com/office/drawing/2014/main" id="{C84BDEA0-73D9-4163-BA19-EDB5925036D5}"/>
              </a:ext>
            </a:extLst>
          </p:cNvPr>
          <p:cNvSpPr txBox="1"/>
          <p:nvPr/>
        </p:nvSpPr>
        <p:spPr>
          <a:xfrm>
            <a:off x="9225886" y="6222148"/>
            <a:ext cx="240833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sp>
        <p:nvSpPr>
          <p:cNvPr id="16" name="Rectangle 5">
            <a:extLst>
              <a:ext uri="{FF2B5EF4-FFF2-40B4-BE49-F238E27FC236}">
                <a16:creationId xmlns:a16="http://schemas.microsoft.com/office/drawing/2014/main" id="{848081BF-F570-4E87-8CD5-74F22F003F9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17" name="Rectangle 6">
            <a:extLst>
              <a:ext uri="{FF2B5EF4-FFF2-40B4-BE49-F238E27FC236}">
                <a16:creationId xmlns:a16="http://schemas.microsoft.com/office/drawing/2014/main" id="{03665648-4A0E-463E-B9CE-63193AD25C38}"/>
              </a:ext>
            </a:extLst>
          </p:cNvPr>
          <p:cNvSpPr>
            <a:spLocks noChangeArrowheads="1"/>
          </p:cNvSpPr>
          <p:nvPr/>
        </p:nvSpPr>
        <p:spPr bwMode="auto">
          <a:xfrm>
            <a:off x="0" y="27908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a:ln>
                <a:noFill/>
              </a:ln>
              <a:solidFill>
                <a:schemeClr val="tx1"/>
              </a:solidFill>
              <a:effectLst/>
              <a:latin typeface="Arial" panose="020B0604020202020204" pitchFamily="34" charset="0"/>
            </a:endParaRPr>
          </a:p>
        </p:txBody>
      </p:sp>
      <p:sp>
        <p:nvSpPr>
          <p:cNvPr id="18" name="Rectangle 7">
            <a:extLst>
              <a:ext uri="{FF2B5EF4-FFF2-40B4-BE49-F238E27FC236}">
                <a16:creationId xmlns:a16="http://schemas.microsoft.com/office/drawing/2014/main" id="{0BCCC5B1-5209-4D80-880E-E1E6AC0D6C73}"/>
              </a:ext>
            </a:extLst>
          </p:cNvPr>
          <p:cNvSpPr>
            <a:spLocks noChangeArrowheads="1"/>
          </p:cNvSpPr>
          <p:nvPr/>
        </p:nvSpPr>
        <p:spPr bwMode="auto">
          <a:xfrm>
            <a:off x="0" y="51339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a:ln>
                <a:noFill/>
              </a:ln>
              <a:solidFill>
                <a:schemeClr val="tx1"/>
              </a:solidFill>
              <a:effectLst/>
              <a:latin typeface="Arial" panose="020B0604020202020204" pitchFamily="34" charset="0"/>
            </a:endParaRPr>
          </a:p>
        </p:txBody>
      </p:sp>
      <p:sp>
        <p:nvSpPr>
          <p:cNvPr id="19" name="Rectangle 8">
            <a:extLst>
              <a:ext uri="{FF2B5EF4-FFF2-40B4-BE49-F238E27FC236}">
                <a16:creationId xmlns:a16="http://schemas.microsoft.com/office/drawing/2014/main" id="{2CDB3185-93C5-40E9-9A24-763415386689}"/>
              </a:ext>
            </a:extLst>
          </p:cNvPr>
          <p:cNvSpPr>
            <a:spLocks noChangeArrowheads="1"/>
          </p:cNvSpPr>
          <p:nvPr/>
        </p:nvSpPr>
        <p:spPr bwMode="auto">
          <a:xfrm>
            <a:off x="0" y="7467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a:ln>
                <a:noFill/>
              </a:ln>
              <a:solidFill>
                <a:schemeClr val="tx1"/>
              </a:solidFill>
              <a:effectLst/>
              <a:latin typeface="Arial" panose="020B0604020202020204" pitchFamily="34" charset="0"/>
            </a:endParaRPr>
          </a:p>
        </p:txBody>
      </p:sp>
      <p:sp>
        <p:nvSpPr>
          <p:cNvPr id="20" name="Rectangle 9">
            <a:extLst>
              <a:ext uri="{FF2B5EF4-FFF2-40B4-BE49-F238E27FC236}">
                <a16:creationId xmlns:a16="http://schemas.microsoft.com/office/drawing/2014/main" id="{4A25AAE5-94D8-4FF9-BEA8-23A2342CE6C2}"/>
              </a:ext>
            </a:extLst>
          </p:cNvPr>
          <p:cNvSpPr>
            <a:spLocks noChangeArrowheads="1"/>
          </p:cNvSpPr>
          <p:nvPr/>
        </p:nvSpPr>
        <p:spPr bwMode="auto">
          <a:xfrm>
            <a:off x="0" y="98107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graphicFrame>
        <p:nvGraphicFramePr>
          <p:cNvPr id="3" name="Tabla 2">
            <a:extLst>
              <a:ext uri="{FF2B5EF4-FFF2-40B4-BE49-F238E27FC236}">
                <a16:creationId xmlns:a16="http://schemas.microsoft.com/office/drawing/2014/main" id="{6F6CC502-46B0-4D82-A0EF-59C23A851B2E}"/>
              </a:ext>
            </a:extLst>
          </p:cNvPr>
          <p:cNvGraphicFramePr>
            <a:graphicFrameLocks noGrp="1"/>
          </p:cNvGraphicFramePr>
          <p:nvPr>
            <p:extLst>
              <p:ext uri="{D42A27DB-BD31-4B8C-83A1-F6EECF244321}">
                <p14:modId xmlns:p14="http://schemas.microsoft.com/office/powerpoint/2010/main" val="77556210"/>
              </p:ext>
            </p:extLst>
          </p:nvPr>
        </p:nvGraphicFramePr>
        <p:xfrm>
          <a:off x="1004887" y="3314283"/>
          <a:ext cx="5793105" cy="731520"/>
        </p:xfrm>
        <a:graphic>
          <a:graphicData uri="http://schemas.openxmlformats.org/drawingml/2006/table">
            <a:tbl>
              <a:tblPr firstRow="1" firstCol="1" bandRow="1">
                <a:tableStyleId>{5C22544A-7EE6-4342-B048-85BDC9FD1C3A}</a:tableStyleId>
              </a:tblPr>
              <a:tblGrid>
                <a:gridCol w="2877185">
                  <a:extLst>
                    <a:ext uri="{9D8B030D-6E8A-4147-A177-3AD203B41FA5}">
                      <a16:colId xmlns:a16="http://schemas.microsoft.com/office/drawing/2014/main" val="1678211613"/>
                    </a:ext>
                  </a:extLst>
                </a:gridCol>
                <a:gridCol w="990600">
                  <a:extLst>
                    <a:ext uri="{9D8B030D-6E8A-4147-A177-3AD203B41FA5}">
                      <a16:colId xmlns:a16="http://schemas.microsoft.com/office/drawing/2014/main" val="2825095545"/>
                    </a:ext>
                  </a:extLst>
                </a:gridCol>
                <a:gridCol w="989965">
                  <a:extLst>
                    <a:ext uri="{9D8B030D-6E8A-4147-A177-3AD203B41FA5}">
                      <a16:colId xmlns:a16="http://schemas.microsoft.com/office/drawing/2014/main" val="3392476050"/>
                    </a:ext>
                  </a:extLst>
                </a:gridCol>
                <a:gridCol w="935355">
                  <a:extLst>
                    <a:ext uri="{9D8B030D-6E8A-4147-A177-3AD203B41FA5}">
                      <a16:colId xmlns:a16="http://schemas.microsoft.com/office/drawing/2014/main" val="864217154"/>
                    </a:ext>
                  </a:extLst>
                </a:gridCol>
              </a:tblGrid>
              <a:tr h="0">
                <a:tc>
                  <a:txBody>
                    <a:bodyPr/>
                    <a:lstStyle/>
                    <a:p>
                      <a:pPr algn="ctr"/>
                      <a:r>
                        <a:rPr lang="es-ES" sz="1200" kern="100">
                          <a:effectLst/>
                        </a:rPr>
                        <a:t>PROYECTO / ACTIVIDAD</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GADPR DE CUYUJA</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OTRAS ENTIDADES</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 DE EJECUCIÓN</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17758868"/>
                  </a:ext>
                </a:extLst>
              </a:tr>
              <a:tr h="0">
                <a:tc>
                  <a:txBody>
                    <a:bodyPr/>
                    <a:lstStyle/>
                    <a:p>
                      <a:r>
                        <a:rPr lang="es-ES" sz="1200" kern="100">
                          <a:effectLst/>
                        </a:rPr>
                        <a:t>Adquisición de nitrógeno líquido para el termo de germoplasma.</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USD 580.00</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1200" kern="100">
                          <a:effectLst/>
                        </a:rPr>
                        <a:t> </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1200" kern="100" dirty="0">
                          <a:effectLst/>
                        </a:rPr>
                        <a:t>100%</a:t>
                      </a:r>
                      <a:endParaRPr lang="es-EC" sz="1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04080538"/>
                  </a:ext>
                </a:extLst>
              </a:tr>
            </a:tbl>
          </a:graphicData>
        </a:graphic>
      </p:graphicFrame>
      <p:pic>
        <p:nvPicPr>
          <p:cNvPr id="21" name="Imagen 20">
            <a:extLst>
              <a:ext uri="{FF2B5EF4-FFF2-40B4-BE49-F238E27FC236}">
                <a16:creationId xmlns:a16="http://schemas.microsoft.com/office/drawing/2014/main" id="{4BD8EC43-1C12-4D29-BB13-074DFC0FC7F0}"/>
              </a:ext>
            </a:extLst>
          </p:cNvPr>
          <p:cNvPicPr/>
          <p:nvPr/>
        </p:nvPicPr>
        <p:blipFill rotWithShape="1">
          <a:blip r:embed="rId6"/>
          <a:srcRect l="37541" t="21475" r="38478" b="21455"/>
          <a:stretch/>
        </p:blipFill>
        <p:spPr bwMode="auto">
          <a:xfrm>
            <a:off x="7212040" y="3764448"/>
            <a:ext cx="1714500" cy="2293620"/>
          </a:xfrm>
          <a:prstGeom prst="rect">
            <a:avLst/>
          </a:prstGeom>
          <a:ln>
            <a:noFill/>
          </a:ln>
          <a:extLst>
            <a:ext uri="{53640926-AAD7-44D8-BBD7-CCE9431645EC}">
              <a14:shadowObscured xmlns:a14="http://schemas.microsoft.com/office/drawing/2010/main"/>
            </a:ext>
          </a:extLst>
        </p:spPr>
      </p:pic>
      <p:graphicFrame>
        <p:nvGraphicFramePr>
          <p:cNvPr id="4" name="Tabla 3">
            <a:extLst>
              <a:ext uri="{FF2B5EF4-FFF2-40B4-BE49-F238E27FC236}">
                <a16:creationId xmlns:a16="http://schemas.microsoft.com/office/drawing/2014/main" id="{D2BAA212-95F7-4ACC-B2A1-DF954DA4DB98}"/>
              </a:ext>
            </a:extLst>
          </p:cNvPr>
          <p:cNvGraphicFramePr>
            <a:graphicFrameLocks noGrp="1"/>
          </p:cNvGraphicFramePr>
          <p:nvPr>
            <p:extLst>
              <p:ext uri="{D42A27DB-BD31-4B8C-83A1-F6EECF244321}">
                <p14:modId xmlns:p14="http://schemas.microsoft.com/office/powerpoint/2010/main" val="725572285"/>
              </p:ext>
            </p:extLst>
          </p:nvPr>
        </p:nvGraphicFramePr>
        <p:xfrm>
          <a:off x="1004886" y="4407373"/>
          <a:ext cx="5793105" cy="1280160"/>
        </p:xfrm>
        <a:graphic>
          <a:graphicData uri="http://schemas.openxmlformats.org/drawingml/2006/table">
            <a:tbl>
              <a:tblPr firstRow="1" firstCol="1" bandRow="1">
                <a:tableStyleId>{5C22544A-7EE6-4342-B048-85BDC9FD1C3A}</a:tableStyleId>
              </a:tblPr>
              <a:tblGrid>
                <a:gridCol w="2877185">
                  <a:extLst>
                    <a:ext uri="{9D8B030D-6E8A-4147-A177-3AD203B41FA5}">
                      <a16:colId xmlns:a16="http://schemas.microsoft.com/office/drawing/2014/main" val="146572043"/>
                    </a:ext>
                  </a:extLst>
                </a:gridCol>
                <a:gridCol w="990600">
                  <a:extLst>
                    <a:ext uri="{9D8B030D-6E8A-4147-A177-3AD203B41FA5}">
                      <a16:colId xmlns:a16="http://schemas.microsoft.com/office/drawing/2014/main" val="116651787"/>
                    </a:ext>
                  </a:extLst>
                </a:gridCol>
                <a:gridCol w="989965">
                  <a:extLst>
                    <a:ext uri="{9D8B030D-6E8A-4147-A177-3AD203B41FA5}">
                      <a16:colId xmlns:a16="http://schemas.microsoft.com/office/drawing/2014/main" val="3435869954"/>
                    </a:ext>
                  </a:extLst>
                </a:gridCol>
                <a:gridCol w="935355">
                  <a:extLst>
                    <a:ext uri="{9D8B030D-6E8A-4147-A177-3AD203B41FA5}">
                      <a16:colId xmlns:a16="http://schemas.microsoft.com/office/drawing/2014/main" val="970546170"/>
                    </a:ext>
                  </a:extLst>
                </a:gridCol>
              </a:tblGrid>
              <a:tr h="0">
                <a:tc>
                  <a:txBody>
                    <a:bodyPr/>
                    <a:lstStyle/>
                    <a:p>
                      <a:pPr algn="ctr"/>
                      <a:r>
                        <a:rPr lang="es-ES" sz="1200" kern="100">
                          <a:effectLst/>
                        </a:rPr>
                        <a:t>PROYECTO / ACTIVIDAD</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GADPR DE CUYUJA</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OTRAS ENTIDADES</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 DE EJECUCIÓN</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2628950"/>
                  </a:ext>
                </a:extLst>
              </a:tr>
              <a:tr h="0">
                <a:tc>
                  <a:txBody>
                    <a:bodyPr/>
                    <a:lstStyle/>
                    <a:p>
                      <a:pPr algn="just"/>
                      <a:r>
                        <a:rPr lang="es-ES" sz="1200" kern="100">
                          <a:effectLst/>
                        </a:rPr>
                        <a:t>Adquisición de implementos para el fortalecimiento productivo en el campo pecuario, agrícola y agroindustrial, creando un sistema de comercialización directo entre el productor y el consumidor final</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 </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1200" kern="100">
                          <a:effectLst/>
                        </a:rPr>
                        <a:t>USD 19844.00</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1200" kern="100" dirty="0">
                          <a:effectLst/>
                        </a:rPr>
                        <a:t>100%</a:t>
                      </a:r>
                      <a:endParaRPr lang="es-EC" sz="1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851990"/>
                  </a:ext>
                </a:extLst>
              </a:tr>
            </a:tbl>
          </a:graphicData>
        </a:graphic>
      </p:graphicFrame>
      <p:pic>
        <p:nvPicPr>
          <p:cNvPr id="24" name="Imagen 23">
            <a:extLst>
              <a:ext uri="{FF2B5EF4-FFF2-40B4-BE49-F238E27FC236}">
                <a16:creationId xmlns:a16="http://schemas.microsoft.com/office/drawing/2014/main" id="{A2EE7484-832A-480A-B4E4-C1609761CF92}"/>
              </a:ext>
            </a:extLst>
          </p:cNvPr>
          <p:cNvPicPr/>
          <p:nvPr/>
        </p:nvPicPr>
        <p:blipFill rotWithShape="1">
          <a:blip r:embed="rId7"/>
          <a:srcRect l="22719" t="17809" r="8972" b="17976"/>
          <a:stretch/>
        </p:blipFill>
        <p:spPr bwMode="auto">
          <a:xfrm>
            <a:off x="9067976" y="3907465"/>
            <a:ext cx="2724150" cy="1686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75959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67787" y="1696791"/>
            <a:ext cx="5428213" cy="1325563"/>
          </a:xfrm>
        </p:spPr>
        <p:txBody>
          <a:bodyPr>
            <a:normAutofit/>
          </a:bodyPr>
          <a:lstStyle/>
          <a:p>
            <a:pPr algn="ctr"/>
            <a:r>
              <a:rPr lang="es-MX" sz="3200" b="1" dirty="0"/>
              <a:t>COMPONENTE ECONÓMICO PRODUCTIVO</a:t>
            </a:r>
            <a:endParaRPr lang="en-US" sz="3200" dirty="0"/>
          </a:p>
        </p:txBody>
      </p:sp>
      <p:pic>
        <p:nvPicPr>
          <p:cNvPr id="5" name="Imagen 4">
            <a:extLst>
              <a:ext uri="{FF2B5EF4-FFF2-40B4-BE49-F238E27FC236}">
                <a16:creationId xmlns:a16="http://schemas.microsoft.com/office/drawing/2014/main" id="{ED638E8A-063E-4F06-B8C8-FE4AE9021E0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109124" y="-98201"/>
            <a:ext cx="9335010" cy="1662517"/>
          </a:xfrm>
          <a:prstGeom prst="rect">
            <a:avLst/>
          </a:prstGeom>
          <a:ln>
            <a:noFill/>
          </a:ln>
          <a:extLst>
            <a:ext uri="{53640926-AAD7-44D8-BBD7-CCE9431645EC}">
              <a14:shadowObscured xmlns:a14="http://schemas.microsoft.com/office/drawing/2010/main"/>
            </a:ext>
          </a:extLst>
        </p:spPr>
      </p:pic>
      <p:sp>
        <p:nvSpPr>
          <p:cNvPr id="7" name="CuadroTexto 6">
            <a:extLst>
              <a:ext uri="{FF2B5EF4-FFF2-40B4-BE49-F238E27FC236}">
                <a16:creationId xmlns:a16="http://schemas.microsoft.com/office/drawing/2014/main" id="{E236D342-308C-4F56-BCB3-4B0C045859A8}"/>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n 7">
            <a:extLst>
              <a:ext uri="{FF2B5EF4-FFF2-40B4-BE49-F238E27FC236}">
                <a16:creationId xmlns:a16="http://schemas.microsoft.com/office/drawing/2014/main" id="{70CEDE1B-62FB-48D3-A4D0-4B87E899691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9" name="Imagen 8">
            <a:extLst>
              <a:ext uri="{FF2B5EF4-FFF2-40B4-BE49-F238E27FC236}">
                <a16:creationId xmlns:a16="http://schemas.microsoft.com/office/drawing/2014/main" id="{A7221C91-2A1B-419E-BEAE-EBB7A36DA869}"/>
              </a:ext>
            </a:extLst>
          </p:cNvPr>
          <p:cNvPicPr>
            <a:picLocks noChangeAspect="1"/>
          </p:cNvPicPr>
          <p:nvPr/>
        </p:nvPicPr>
        <p:blipFill>
          <a:blip r:embed="rId4"/>
          <a:srcRect/>
          <a:stretch>
            <a:fillRect/>
          </a:stretch>
        </p:blipFill>
        <p:spPr bwMode="auto">
          <a:xfrm>
            <a:off x="11354435" y="5937716"/>
            <a:ext cx="837565" cy="870585"/>
          </a:xfrm>
          <a:prstGeom prst="rect">
            <a:avLst/>
          </a:prstGeom>
          <a:noFill/>
          <a:ln w="9525">
            <a:noFill/>
            <a:miter lim="800000"/>
            <a:headEnd/>
            <a:tailEnd/>
          </a:ln>
        </p:spPr>
      </p:pic>
      <p:sp>
        <p:nvSpPr>
          <p:cNvPr id="10" name="CuadroTexto 9">
            <a:extLst>
              <a:ext uri="{FF2B5EF4-FFF2-40B4-BE49-F238E27FC236}">
                <a16:creationId xmlns:a16="http://schemas.microsoft.com/office/drawing/2014/main" id="{C84BDEA0-73D9-4163-BA19-EDB5925036D5}"/>
              </a:ext>
            </a:extLst>
          </p:cNvPr>
          <p:cNvSpPr txBox="1"/>
          <p:nvPr/>
        </p:nvSpPr>
        <p:spPr>
          <a:xfrm>
            <a:off x="9225886" y="6222148"/>
            <a:ext cx="240833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sp>
        <p:nvSpPr>
          <p:cNvPr id="16" name="Rectangle 5">
            <a:extLst>
              <a:ext uri="{FF2B5EF4-FFF2-40B4-BE49-F238E27FC236}">
                <a16:creationId xmlns:a16="http://schemas.microsoft.com/office/drawing/2014/main" id="{848081BF-F570-4E87-8CD5-74F22F003F9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17" name="Rectangle 6">
            <a:extLst>
              <a:ext uri="{FF2B5EF4-FFF2-40B4-BE49-F238E27FC236}">
                <a16:creationId xmlns:a16="http://schemas.microsoft.com/office/drawing/2014/main" id="{03665648-4A0E-463E-B9CE-63193AD25C38}"/>
              </a:ext>
            </a:extLst>
          </p:cNvPr>
          <p:cNvSpPr>
            <a:spLocks noChangeArrowheads="1"/>
          </p:cNvSpPr>
          <p:nvPr/>
        </p:nvSpPr>
        <p:spPr bwMode="auto">
          <a:xfrm>
            <a:off x="0" y="27908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a:ln>
                <a:noFill/>
              </a:ln>
              <a:solidFill>
                <a:schemeClr val="tx1"/>
              </a:solidFill>
              <a:effectLst/>
              <a:latin typeface="Arial" panose="020B0604020202020204" pitchFamily="34" charset="0"/>
            </a:endParaRPr>
          </a:p>
        </p:txBody>
      </p:sp>
      <p:sp>
        <p:nvSpPr>
          <p:cNvPr id="18" name="Rectangle 7">
            <a:extLst>
              <a:ext uri="{FF2B5EF4-FFF2-40B4-BE49-F238E27FC236}">
                <a16:creationId xmlns:a16="http://schemas.microsoft.com/office/drawing/2014/main" id="{0BCCC5B1-5209-4D80-880E-E1E6AC0D6C73}"/>
              </a:ext>
            </a:extLst>
          </p:cNvPr>
          <p:cNvSpPr>
            <a:spLocks noChangeArrowheads="1"/>
          </p:cNvSpPr>
          <p:nvPr/>
        </p:nvSpPr>
        <p:spPr bwMode="auto">
          <a:xfrm>
            <a:off x="0" y="51339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a:ln>
                <a:noFill/>
              </a:ln>
              <a:solidFill>
                <a:schemeClr val="tx1"/>
              </a:solidFill>
              <a:effectLst/>
              <a:latin typeface="Arial" panose="020B0604020202020204" pitchFamily="34" charset="0"/>
            </a:endParaRPr>
          </a:p>
        </p:txBody>
      </p:sp>
      <p:sp>
        <p:nvSpPr>
          <p:cNvPr id="19" name="Rectangle 8">
            <a:extLst>
              <a:ext uri="{FF2B5EF4-FFF2-40B4-BE49-F238E27FC236}">
                <a16:creationId xmlns:a16="http://schemas.microsoft.com/office/drawing/2014/main" id="{2CDB3185-93C5-40E9-9A24-763415386689}"/>
              </a:ext>
            </a:extLst>
          </p:cNvPr>
          <p:cNvSpPr>
            <a:spLocks noChangeArrowheads="1"/>
          </p:cNvSpPr>
          <p:nvPr/>
        </p:nvSpPr>
        <p:spPr bwMode="auto">
          <a:xfrm>
            <a:off x="0" y="7467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a:ln>
                <a:noFill/>
              </a:ln>
              <a:solidFill>
                <a:schemeClr val="tx1"/>
              </a:solidFill>
              <a:effectLst/>
              <a:latin typeface="Arial" panose="020B0604020202020204" pitchFamily="34" charset="0"/>
            </a:endParaRPr>
          </a:p>
        </p:txBody>
      </p:sp>
      <p:sp>
        <p:nvSpPr>
          <p:cNvPr id="20" name="Rectangle 9">
            <a:extLst>
              <a:ext uri="{FF2B5EF4-FFF2-40B4-BE49-F238E27FC236}">
                <a16:creationId xmlns:a16="http://schemas.microsoft.com/office/drawing/2014/main" id="{4A25AAE5-94D8-4FF9-BEA8-23A2342CE6C2}"/>
              </a:ext>
            </a:extLst>
          </p:cNvPr>
          <p:cNvSpPr>
            <a:spLocks noChangeArrowheads="1"/>
          </p:cNvSpPr>
          <p:nvPr/>
        </p:nvSpPr>
        <p:spPr bwMode="auto">
          <a:xfrm>
            <a:off x="0" y="98107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graphicFrame>
        <p:nvGraphicFramePr>
          <p:cNvPr id="6" name="Tabla 5">
            <a:extLst>
              <a:ext uri="{FF2B5EF4-FFF2-40B4-BE49-F238E27FC236}">
                <a16:creationId xmlns:a16="http://schemas.microsoft.com/office/drawing/2014/main" id="{016414A8-63E8-4747-89EF-F0CEFDC26071}"/>
              </a:ext>
            </a:extLst>
          </p:cNvPr>
          <p:cNvGraphicFramePr>
            <a:graphicFrameLocks noGrp="1"/>
          </p:cNvGraphicFramePr>
          <p:nvPr>
            <p:extLst>
              <p:ext uri="{D42A27DB-BD31-4B8C-83A1-F6EECF244321}">
                <p14:modId xmlns:p14="http://schemas.microsoft.com/office/powerpoint/2010/main" val="2740961187"/>
              </p:ext>
            </p:extLst>
          </p:nvPr>
        </p:nvGraphicFramePr>
        <p:xfrm>
          <a:off x="667787" y="3084365"/>
          <a:ext cx="4803140" cy="731520"/>
        </p:xfrm>
        <a:graphic>
          <a:graphicData uri="http://schemas.openxmlformats.org/drawingml/2006/table">
            <a:tbl>
              <a:tblPr firstRow="1" firstCol="1" bandRow="1">
                <a:tableStyleId>{5C22544A-7EE6-4342-B048-85BDC9FD1C3A}</a:tableStyleId>
              </a:tblPr>
              <a:tblGrid>
                <a:gridCol w="2877185">
                  <a:extLst>
                    <a:ext uri="{9D8B030D-6E8A-4147-A177-3AD203B41FA5}">
                      <a16:colId xmlns:a16="http://schemas.microsoft.com/office/drawing/2014/main" val="1646690607"/>
                    </a:ext>
                  </a:extLst>
                </a:gridCol>
                <a:gridCol w="990600">
                  <a:extLst>
                    <a:ext uri="{9D8B030D-6E8A-4147-A177-3AD203B41FA5}">
                      <a16:colId xmlns:a16="http://schemas.microsoft.com/office/drawing/2014/main" val="1796937761"/>
                    </a:ext>
                  </a:extLst>
                </a:gridCol>
                <a:gridCol w="935355">
                  <a:extLst>
                    <a:ext uri="{9D8B030D-6E8A-4147-A177-3AD203B41FA5}">
                      <a16:colId xmlns:a16="http://schemas.microsoft.com/office/drawing/2014/main" val="4074280412"/>
                    </a:ext>
                  </a:extLst>
                </a:gridCol>
              </a:tblGrid>
              <a:tr h="0">
                <a:tc>
                  <a:txBody>
                    <a:bodyPr/>
                    <a:lstStyle/>
                    <a:p>
                      <a:pPr algn="ctr"/>
                      <a:r>
                        <a:rPr lang="es-ES" sz="1200" kern="100">
                          <a:effectLst/>
                        </a:rPr>
                        <a:t>PROYECTO / ACTIVIDAD</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GADPR DE CUYUJA</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dirty="0">
                          <a:effectLst/>
                        </a:rPr>
                        <a:t>% DE EJECUCIÓN</a:t>
                      </a:r>
                      <a:endParaRPr lang="es-EC" sz="1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83553080"/>
                  </a:ext>
                </a:extLst>
              </a:tr>
              <a:tr h="0">
                <a:tc>
                  <a:txBody>
                    <a:bodyPr/>
                    <a:lstStyle/>
                    <a:p>
                      <a:pPr algn="just"/>
                      <a:r>
                        <a:rPr lang="es-ES" sz="1200" kern="100">
                          <a:effectLst/>
                        </a:rPr>
                        <a:t>Transporte de tubería donada por Petroecuador al GADPR de Cuyuja.</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USD 650.00</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1200" kern="100" dirty="0">
                          <a:effectLst/>
                        </a:rPr>
                        <a:t>100%</a:t>
                      </a:r>
                      <a:endParaRPr lang="es-EC" sz="1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93908450"/>
                  </a:ext>
                </a:extLst>
              </a:tr>
            </a:tbl>
          </a:graphicData>
        </a:graphic>
      </p:graphicFrame>
      <p:pic>
        <p:nvPicPr>
          <p:cNvPr id="22" name="Imagen 21">
            <a:extLst>
              <a:ext uri="{FF2B5EF4-FFF2-40B4-BE49-F238E27FC236}">
                <a16:creationId xmlns:a16="http://schemas.microsoft.com/office/drawing/2014/main" id="{071FC291-FC2D-45B5-8E51-0C035617B9D2}"/>
              </a:ext>
            </a:extLst>
          </p:cNvPr>
          <p:cNvPicPr/>
          <p:nvPr/>
        </p:nvPicPr>
        <p:blipFill rotWithShape="1">
          <a:blip r:embed="rId5"/>
          <a:srcRect l="28446" t="20886" r="28391" b="21161"/>
          <a:stretch/>
        </p:blipFill>
        <p:spPr bwMode="auto">
          <a:xfrm>
            <a:off x="6431842" y="1418188"/>
            <a:ext cx="3229610" cy="2257425"/>
          </a:xfrm>
          <a:prstGeom prst="rect">
            <a:avLst/>
          </a:prstGeom>
          <a:ln>
            <a:noFill/>
          </a:ln>
          <a:extLst>
            <a:ext uri="{53640926-AAD7-44D8-BBD7-CCE9431645EC}">
              <a14:shadowObscured xmlns:a14="http://schemas.microsoft.com/office/drawing/2010/main"/>
            </a:ext>
          </a:extLst>
        </p:spPr>
      </p:pic>
      <p:graphicFrame>
        <p:nvGraphicFramePr>
          <p:cNvPr id="11" name="Tabla 10">
            <a:extLst>
              <a:ext uri="{FF2B5EF4-FFF2-40B4-BE49-F238E27FC236}">
                <a16:creationId xmlns:a16="http://schemas.microsoft.com/office/drawing/2014/main" id="{BDC57E6E-3D38-4A17-BA43-22813D7D72E8}"/>
              </a:ext>
            </a:extLst>
          </p:cNvPr>
          <p:cNvGraphicFramePr>
            <a:graphicFrameLocks noGrp="1"/>
          </p:cNvGraphicFramePr>
          <p:nvPr>
            <p:extLst>
              <p:ext uri="{D42A27DB-BD31-4B8C-83A1-F6EECF244321}">
                <p14:modId xmlns:p14="http://schemas.microsoft.com/office/powerpoint/2010/main" val="134073721"/>
              </p:ext>
            </p:extLst>
          </p:nvPr>
        </p:nvGraphicFramePr>
        <p:xfrm>
          <a:off x="667786" y="4676775"/>
          <a:ext cx="4803140" cy="914400"/>
        </p:xfrm>
        <a:graphic>
          <a:graphicData uri="http://schemas.openxmlformats.org/drawingml/2006/table">
            <a:tbl>
              <a:tblPr firstRow="1" firstCol="1" bandRow="1">
                <a:tableStyleId>{5C22544A-7EE6-4342-B048-85BDC9FD1C3A}</a:tableStyleId>
              </a:tblPr>
              <a:tblGrid>
                <a:gridCol w="2877185">
                  <a:extLst>
                    <a:ext uri="{9D8B030D-6E8A-4147-A177-3AD203B41FA5}">
                      <a16:colId xmlns:a16="http://schemas.microsoft.com/office/drawing/2014/main" val="3930718494"/>
                    </a:ext>
                  </a:extLst>
                </a:gridCol>
                <a:gridCol w="990600">
                  <a:extLst>
                    <a:ext uri="{9D8B030D-6E8A-4147-A177-3AD203B41FA5}">
                      <a16:colId xmlns:a16="http://schemas.microsoft.com/office/drawing/2014/main" val="2190640985"/>
                    </a:ext>
                  </a:extLst>
                </a:gridCol>
                <a:gridCol w="935355">
                  <a:extLst>
                    <a:ext uri="{9D8B030D-6E8A-4147-A177-3AD203B41FA5}">
                      <a16:colId xmlns:a16="http://schemas.microsoft.com/office/drawing/2014/main" val="372285479"/>
                    </a:ext>
                  </a:extLst>
                </a:gridCol>
              </a:tblGrid>
              <a:tr h="0">
                <a:tc>
                  <a:txBody>
                    <a:bodyPr/>
                    <a:lstStyle/>
                    <a:p>
                      <a:pPr algn="ctr"/>
                      <a:r>
                        <a:rPr lang="es-ES" sz="1200" kern="100">
                          <a:effectLst/>
                        </a:rPr>
                        <a:t>PROYECTO / ACTIVIDAD</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GADPR DE CUYUJA</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dirty="0">
                          <a:effectLst/>
                        </a:rPr>
                        <a:t>% DE EJECUCIÓN</a:t>
                      </a:r>
                      <a:endParaRPr lang="es-EC" sz="1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71993070"/>
                  </a:ext>
                </a:extLst>
              </a:tr>
              <a:tr h="0">
                <a:tc>
                  <a:txBody>
                    <a:bodyPr/>
                    <a:lstStyle/>
                    <a:p>
                      <a:pPr algn="just"/>
                      <a:r>
                        <a:rPr lang="es-EC" sz="1200" kern="100">
                          <a:effectLst/>
                        </a:rPr>
                        <a:t>Contratación de un técnico veterinario, para el apoyo a los ganaderos de la parroquia Cuyuja.</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USD 6251.73</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1200" kern="100" dirty="0">
                          <a:effectLst/>
                        </a:rPr>
                        <a:t>100%</a:t>
                      </a:r>
                      <a:endParaRPr lang="es-EC" sz="1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10008146"/>
                  </a:ext>
                </a:extLst>
              </a:tr>
            </a:tbl>
          </a:graphicData>
        </a:graphic>
      </p:graphicFrame>
      <p:pic>
        <p:nvPicPr>
          <p:cNvPr id="25" name="Imagen 24">
            <a:extLst>
              <a:ext uri="{FF2B5EF4-FFF2-40B4-BE49-F238E27FC236}">
                <a16:creationId xmlns:a16="http://schemas.microsoft.com/office/drawing/2014/main" id="{152580DE-BCEC-4234-9CE2-429F99B40BBD}"/>
              </a:ext>
            </a:extLst>
          </p:cNvPr>
          <p:cNvPicPr/>
          <p:nvPr/>
        </p:nvPicPr>
        <p:blipFill rotWithShape="1">
          <a:blip r:embed="rId6"/>
          <a:srcRect l="15546" t="27653" r="35667" b="18808"/>
          <a:stretch/>
        </p:blipFill>
        <p:spPr bwMode="auto">
          <a:xfrm>
            <a:off x="5721321" y="3969486"/>
            <a:ext cx="3504565" cy="2162175"/>
          </a:xfrm>
          <a:prstGeom prst="rect">
            <a:avLst/>
          </a:prstGeom>
          <a:ln>
            <a:noFill/>
          </a:ln>
          <a:extLst>
            <a:ext uri="{53640926-AAD7-44D8-BBD7-CCE9431645EC}">
              <a14:shadowObscured xmlns:a14="http://schemas.microsoft.com/office/drawing/2010/main"/>
            </a:ext>
          </a:extLst>
        </p:spPr>
      </p:pic>
      <p:pic>
        <p:nvPicPr>
          <p:cNvPr id="26" name="Imagen 25">
            <a:extLst>
              <a:ext uri="{FF2B5EF4-FFF2-40B4-BE49-F238E27FC236}">
                <a16:creationId xmlns:a16="http://schemas.microsoft.com/office/drawing/2014/main" id="{5DBCF523-52E1-415B-BC3A-4F2EA319E754}"/>
              </a:ext>
            </a:extLst>
          </p:cNvPr>
          <p:cNvPicPr/>
          <p:nvPr/>
        </p:nvPicPr>
        <p:blipFill rotWithShape="1">
          <a:blip r:embed="rId7"/>
          <a:srcRect l="41180" t="25299" r="40628" b="21161"/>
          <a:stretch/>
        </p:blipFill>
        <p:spPr bwMode="auto">
          <a:xfrm>
            <a:off x="9495743" y="3815885"/>
            <a:ext cx="1805305" cy="216217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23405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67787" y="1696791"/>
            <a:ext cx="9335010" cy="1325563"/>
          </a:xfrm>
        </p:spPr>
        <p:txBody>
          <a:bodyPr>
            <a:normAutofit/>
          </a:bodyPr>
          <a:lstStyle/>
          <a:p>
            <a:pPr algn="ctr"/>
            <a:r>
              <a:rPr lang="es-MX" b="1" dirty="0"/>
              <a:t>COMPONENTE ECONÓMICO PRODUCTIVO</a:t>
            </a:r>
            <a:endParaRPr lang="en-US" dirty="0"/>
          </a:p>
        </p:txBody>
      </p:sp>
      <p:pic>
        <p:nvPicPr>
          <p:cNvPr id="5" name="Imagen 4">
            <a:extLst>
              <a:ext uri="{FF2B5EF4-FFF2-40B4-BE49-F238E27FC236}">
                <a16:creationId xmlns:a16="http://schemas.microsoft.com/office/drawing/2014/main" id="{ED638E8A-063E-4F06-B8C8-FE4AE9021E0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109124" y="-98201"/>
            <a:ext cx="9335010" cy="1662517"/>
          </a:xfrm>
          <a:prstGeom prst="rect">
            <a:avLst/>
          </a:prstGeom>
          <a:ln>
            <a:noFill/>
          </a:ln>
          <a:extLst>
            <a:ext uri="{53640926-AAD7-44D8-BBD7-CCE9431645EC}">
              <a14:shadowObscured xmlns:a14="http://schemas.microsoft.com/office/drawing/2010/main"/>
            </a:ext>
          </a:extLst>
        </p:spPr>
      </p:pic>
      <p:sp>
        <p:nvSpPr>
          <p:cNvPr id="7" name="CuadroTexto 6">
            <a:extLst>
              <a:ext uri="{FF2B5EF4-FFF2-40B4-BE49-F238E27FC236}">
                <a16:creationId xmlns:a16="http://schemas.microsoft.com/office/drawing/2014/main" id="{E236D342-308C-4F56-BCB3-4B0C045859A8}"/>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n 7">
            <a:extLst>
              <a:ext uri="{FF2B5EF4-FFF2-40B4-BE49-F238E27FC236}">
                <a16:creationId xmlns:a16="http://schemas.microsoft.com/office/drawing/2014/main" id="{70CEDE1B-62FB-48D3-A4D0-4B87E899691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9" name="Imagen 8">
            <a:extLst>
              <a:ext uri="{FF2B5EF4-FFF2-40B4-BE49-F238E27FC236}">
                <a16:creationId xmlns:a16="http://schemas.microsoft.com/office/drawing/2014/main" id="{A7221C91-2A1B-419E-BEAE-EBB7A36DA869}"/>
              </a:ext>
            </a:extLst>
          </p:cNvPr>
          <p:cNvPicPr>
            <a:picLocks noChangeAspect="1"/>
          </p:cNvPicPr>
          <p:nvPr/>
        </p:nvPicPr>
        <p:blipFill>
          <a:blip r:embed="rId4"/>
          <a:srcRect/>
          <a:stretch>
            <a:fillRect/>
          </a:stretch>
        </p:blipFill>
        <p:spPr bwMode="auto">
          <a:xfrm>
            <a:off x="11354435" y="5937716"/>
            <a:ext cx="837565" cy="870585"/>
          </a:xfrm>
          <a:prstGeom prst="rect">
            <a:avLst/>
          </a:prstGeom>
          <a:noFill/>
          <a:ln w="9525">
            <a:noFill/>
            <a:miter lim="800000"/>
            <a:headEnd/>
            <a:tailEnd/>
          </a:ln>
        </p:spPr>
      </p:pic>
      <p:sp>
        <p:nvSpPr>
          <p:cNvPr id="10" name="CuadroTexto 9">
            <a:extLst>
              <a:ext uri="{FF2B5EF4-FFF2-40B4-BE49-F238E27FC236}">
                <a16:creationId xmlns:a16="http://schemas.microsoft.com/office/drawing/2014/main" id="{C84BDEA0-73D9-4163-BA19-EDB5925036D5}"/>
              </a:ext>
            </a:extLst>
          </p:cNvPr>
          <p:cNvSpPr txBox="1"/>
          <p:nvPr/>
        </p:nvSpPr>
        <p:spPr>
          <a:xfrm>
            <a:off x="9225886" y="6222148"/>
            <a:ext cx="240833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sp>
        <p:nvSpPr>
          <p:cNvPr id="16" name="Rectangle 5">
            <a:extLst>
              <a:ext uri="{FF2B5EF4-FFF2-40B4-BE49-F238E27FC236}">
                <a16:creationId xmlns:a16="http://schemas.microsoft.com/office/drawing/2014/main" id="{848081BF-F570-4E87-8CD5-74F22F003F9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17" name="Rectangle 6">
            <a:extLst>
              <a:ext uri="{FF2B5EF4-FFF2-40B4-BE49-F238E27FC236}">
                <a16:creationId xmlns:a16="http://schemas.microsoft.com/office/drawing/2014/main" id="{03665648-4A0E-463E-B9CE-63193AD25C38}"/>
              </a:ext>
            </a:extLst>
          </p:cNvPr>
          <p:cNvSpPr>
            <a:spLocks noChangeArrowheads="1"/>
          </p:cNvSpPr>
          <p:nvPr/>
        </p:nvSpPr>
        <p:spPr bwMode="auto">
          <a:xfrm>
            <a:off x="0" y="27908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a:ln>
                <a:noFill/>
              </a:ln>
              <a:solidFill>
                <a:schemeClr val="tx1"/>
              </a:solidFill>
              <a:effectLst/>
              <a:latin typeface="Arial" panose="020B0604020202020204" pitchFamily="34" charset="0"/>
            </a:endParaRPr>
          </a:p>
        </p:txBody>
      </p:sp>
      <p:sp>
        <p:nvSpPr>
          <p:cNvPr id="18" name="Rectangle 7">
            <a:extLst>
              <a:ext uri="{FF2B5EF4-FFF2-40B4-BE49-F238E27FC236}">
                <a16:creationId xmlns:a16="http://schemas.microsoft.com/office/drawing/2014/main" id="{0BCCC5B1-5209-4D80-880E-E1E6AC0D6C73}"/>
              </a:ext>
            </a:extLst>
          </p:cNvPr>
          <p:cNvSpPr>
            <a:spLocks noChangeArrowheads="1"/>
          </p:cNvSpPr>
          <p:nvPr/>
        </p:nvSpPr>
        <p:spPr bwMode="auto">
          <a:xfrm>
            <a:off x="0" y="51339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a:ln>
                <a:noFill/>
              </a:ln>
              <a:solidFill>
                <a:schemeClr val="tx1"/>
              </a:solidFill>
              <a:effectLst/>
              <a:latin typeface="Arial" panose="020B0604020202020204" pitchFamily="34" charset="0"/>
            </a:endParaRPr>
          </a:p>
        </p:txBody>
      </p:sp>
      <p:sp>
        <p:nvSpPr>
          <p:cNvPr id="19" name="Rectangle 8">
            <a:extLst>
              <a:ext uri="{FF2B5EF4-FFF2-40B4-BE49-F238E27FC236}">
                <a16:creationId xmlns:a16="http://schemas.microsoft.com/office/drawing/2014/main" id="{2CDB3185-93C5-40E9-9A24-763415386689}"/>
              </a:ext>
            </a:extLst>
          </p:cNvPr>
          <p:cNvSpPr>
            <a:spLocks noChangeArrowheads="1"/>
          </p:cNvSpPr>
          <p:nvPr/>
        </p:nvSpPr>
        <p:spPr bwMode="auto">
          <a:xfrm>
            <a:off x="0" y="7467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a:ln>
                <a:noFill/>
              </a:ln>
              <a:solidFill>
                <a:schemeClr val="tx1"/>
              </a:solidFill>
              <a:effectLst/>
              <a:latin typeface="Arial" panose="020B0604020202020204" pitchFamily="34" charset="0"/>
            </a:endParaRPr>
          </a:p>
        </p:txBody>
      </p:sp>
      <p:sp>
        <p:nvSpPr>
          <p:cNvPr id="20" name="Rectangle 9">
            <a:extLst>
              <a:ext uri="{FF2B5EF4-FFF2-40B4-BE49-F238E27FC236}">
                <a16:creationId xmlns:a16="http://schemas.microsoft.com/office/drawing/2014/main" id="{4A25AAE5-94D8-4FF9-BEA8-23A2342CE6C2}"/>
              </a:ext>
            </a:extLst>
          </p:cNvPr>
          <p:cNvSpPr>
            <a:spLocks noChangeArrowheads="1"/>
          </p:cNvSpPr>
          <p:nvPr/>
        </p:nvSpPr>
        <p:spPr bwMode="auto">
          <a:xfrm>
            <a:off x="0" y="98107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graphicFrame>
        <p:nvGraphicFramePr>
          <p:cNvPr id="3" name="Tabla 2">
            <a:extLst>
              <a:ext uri="{FF2B5EF4-FFF2-40B4-BE49-F238E27FC236}">
                <a16:creationId xmlns:a16="http://schemas.microsoft.com/office/drawing/2014/main" id="{6F8C8F28-4B9D-4ADC-B197-71222671D9A2}"/>
              </a:ext>
            </a:extLst>
          </p:cNvPr>
          <p:cNvGraphicFramePr>
            <a:graphicFrameLocks noGrp="1"/>
          </p:cNvGraphicFramePr>
          <p:nvPr>
            <p:extLst>
              <p:ext uri="{D42A27DB-BD31-4B8C-83A1-F6EECF244321}">
                <p14:modId xmlns:p14="http://schemas.microsoft.com/office/powerpoint/2010/main" val="3460801832"/>
              </p:ext>
            </p:extLst>
          </p:nvPr>
        </p:nvGraphicFramePr>
        <p:xfrm>
          <a:off x="1485088" y="3180631"/>
          <a:ext cx="5793105" cy="914400"/>
        </p:xfrm>
        <a:graphic>
          <a:graphicData uri="http://schemas.openxmlformats.org/drawingml/2006/table">
            <a:tbl>
              <a:tblPr firstRow="1" firstCol="1" bandRow="1">
                <a:tableStyleId>{93296810-A885-4BE3-A3E7-6D5BEEA58F35}</a:tableStyleId>
              </a:tblPr>
              <a:tblGrid>
                <a:gridCol w="2877185">
                  <a:extLst>
                    <a:ext uri="{9D8B030D-6E8A-4147-A177-3AD203B41FA5}">
                      <a16:colId xmlns:a16="http://schemas.microsoft.com/office/drawing/2014/main" val="2905060353"/>
                    </a:ext>
                  </a:extLst>
                </a:gridCol>
                <a:gridCol w="990600">
                  <a:extLst>
                    <a:ext uri="{9D8B030D-6E8A-4147-A177-3AD203B41FA5}">
                      <a16:colId xmlns:a16="http://schemas.microsoft.com/office/drawing/2014/main" val="4055624806"/>
                    </a:ext>
                  </a:extLst>
                </a:gridCol>
                <a:gridCol w="989965">
                  <a:extLst>
                    <a:ext uri="{9D8B030D-6E8A-4147-A177-3AD203B41FA5}">
                      <a16:colId xmlns:a16="http://schemas.microsoft.com/office/drawing/2014/main" val="1549223047"/>
                    </a:ext>
                  </a:extLst>
                </a:gridCol>
                <a:gridCol w="935355">
                  <a:extLst>
                    <a:ext uri="{9D8B030D-6E8A-4147-A177-3AD203B41FA5}">
                      <a16:colId xmlns:a16="http://schemas.microsoft.com/office/drawing/2014/main" val="3106313444"/>
                    </a:ext>
                  </a:extLst>
                </a:gridCol>
              </a:tblGrid>
              <a:tr h="0">
                <a:tc>
                  <a:txBody>
                    <a:bodyPr/>
                    <a:lstStyle/>
                    <a:p>
                      <a:pPr algn="ctr"/>
                      <a:r>
                        <a:rPr lang="es-ES" sz="1200" kern="100">
                          <a:effectLst/>
                        </a:rPr>
                        <a:t>PROYECTO / ACTIVIDAD</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GADPR DE CUYUJA</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OTRAS ENTIDADES</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a:effectLst/>
                        </a:rPr>
                        <a:t>% DE EJECUCIÓN</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66422637"/>
                  </a:ext>
                </a:extLst>
              </a:tr>
              <a:tr h="0">
                <a:tc>
                  <a:txBody>
                    <a:bodyPr/>
                    <a:lstStyle/>
                    <a:p>
                      <a:pPr algn="just"/>
                      <a:r>
                        <a:rPr lang="es-ES" sz="1200" kern="100" dirty="0">
                          <a:effectLst/>
                        </a:rPr>
                        <a:t>Fortalecimiento</a:t>
                      </a:r>
                      <a:r>
                        <a:rPr lang="es-ES" sz="1200" kern="100" spc="5" dirty="0">
                          <a:effectLst/>
                        </a:rPr>
                        <a:t> </a:t>
                      </a:r>
                      <a:r>
                        <a:rPr lang="es-ES" sz="1200" kern="100" dirty="0">
                          <a:effectLst/>
                        </a:rPr>
                        <a:t>de</a:t>
                      </a:r>
                      <a:r>
                        <a:rPr lang="es-ES" sz="1200" kern="100" spc="5" dirty="0">
                          <a:effectLst/>
                        </a:rPr>
                        <a:t> </a:t>
                      </a:r>
                      <a:r>
                        <a:rPr lang="es-ES" sz="1200" kern="100" dirty="0">
                          <a:effectLst/>
                        </a:rPr>
                        <a:t>la</a:t>
                      </a:r>
                      <a:r>
                        <a:rPr lang="es-ES" sz="1200" kern="100" spc="5" dirty="0">
                          <a:effectLst/>
                        </a:rPr>
                        <a:t> </a:t>
                      </a:r>
                      <a:r>
                        <a:rPr lang="es-ES" sz="1200" kern="100" dirty="0">
                          <a:effectLst/>
                        </a:rPr>
                        <a:t>unidad</a:t>
                      </a:r>
                      <a:r>
                        <a:rPr lang="es-ES" sz="1200" kern="100" spc="5" dirty="0">
                          <a:effectLst/>
                        </a:rPr>
                        <a:t> </a:t>
                      </a:r>
                      <a:r>
                        <a:rPr lang="es-ES" sz="1200" kern="100" dirty="0">
                          <a:effectLst/>
                        </a:rPr>
                        <a:t>agropecuaria</a:t>
                      </a:r>
                      <a:r>
                        <a:rPr lang="es-ES" sz="1200" kern="100" spc="5" dirty="0">
                          <a:effectLst/>
                        </a:rPr>
                        <a:t> </a:t>
                      </a:r>
                      <a:r>
                        <a:rPr lang="es-ES" sz="1200" kern="100" dirty="0">
                          <a:effectLst/>
                        </a:rPr>
                        <a:t>del</a:t>
                      </a:r>
                      <a:r>
                        <a:rPr lang="es-ES" sz="1200" kern="100" spc="5" dirty="0">
                          <a:effectLst/>
                        </a:rPr>
                        <a:t> </a:t>
                      </a:r>
                      <a:r>
                        <a:rPr lang="es-ES" sz="1200" kern="100" dirty="0">
                          <a:effectLst/>
                        </a:rPr>
                        <a:t>Gobierno</a:t>
                      </a:r>
                      <a:r>
                        <a:rPr lang="es-ES" sz="1200" kern="100" spc="-35" dirty="0">
                          <a:effectLst/>
                        </a:rPr>
                        <a:t> </a:t>
                      </a:r>
                      <a:r>
                        <a:rPr lang="es-ES" sz="1200" kern="100" dirty="0">
                          <a:effectLst/>
                        </a:rPr>
                        <a:t>Autónomo</a:t>
                      </a:r>
                      <a:r>
                        <a:rPr lang="es-ES" sz="1200" kern="100" spc="-40" dirty="0">
                          <a:effectLst/>
                        </a:rPr>
                        <a:t> </a:t>
                      </a:r>
                      <a:r>
                        <a:rPr lang="es-ES" sz="1200" kern="100" dirty="0">
                          <a:effectLst/>
                        </a:rPr>
                        <a:t>Descentralizado</a:t>
                      </a:r>
                      <a:r>
                        <a:rPr lang="es-ES" sz="1200" kern="100" spc="-30" dirty="0">
                          <a:effectLst/>
                        </a:rPr>
                        <a:t> </a:t>
                      </a:r>
                      <a:r>
                        <a:rPr lang="es-ES" sz="1200" kern="100" dirty="0">
                          <a:effectLst/>
                        </a:rPr>
                        <a:t>Parroquial</a:t>
                      </a:r>
                      <a:r>
                        <a:rPr lang="es-ES" sz="1200" kern="100" spc="-35" dirty="0">
                          <a:effectLst/>
                        </a:rPr>
                        <a:t> </a:t>
                      </a:r>
                      <a:r>
                        <a:rPr lang="es-ES" sz="1200" kern="100" dirty="0">
                          <a:effectLst/>
                        </a:rPr>
                        <a:t>de</a:t>
                      </a:r>
                      <a:r>
                        <a:rPr lang="es-ES" sz="1200" kern="100" spc="-35" dirty="0">
                          <a:effectLst/>
                        </a:rPr>
                        <a:t> </a:t>
                      </a:r>
                      <a:r>
                        <a:rPr lang="es-ES" sz="1200" kern="100" dirty="0">
                          <a:effectLst/>
                        </a:rPr>
                        <a:t>Cuyuja.</a:t>
                      </a:r>
                      <a:endParaRPr lang="es-EC" sz="1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1200" kern="100" dirty="0">
                          <a:effectLst/>
                        </a:rPr>
                        <a:t>USD </a:t>
                      </a:r>
                      <a:endParaRPr lang="es-EC" sz="1200" kern="100" dirty="0">
                        <a:effectLst/>
                      </a:endParaRPr>
                    </a:p>
                    <a:p>
                      <a:pPr algn="ctr"/>
                      <a:r>
                        <a:rPr lang="es-ES" sz="1200" kern="100" dirty="0">
                          <a:effectLst/>
                        </a:rPr>
                        <a:t>5994.40</a:t>
                      </a:r>
                      <a:endParaRPr lang="es-EC" sz="1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1200" kern="100">
                          <a:effectLst/>
                        </a:rPr>
                        <a:t>USD 20000.00</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1200" kern="100" dirty="0">
                          <a:effectLst/>
                        </a:rPr>
                        <a:t>25 %</a:t>
                      </a:r>
                      <a:endParaRPr lang="es-EC" sz="1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99299585"/>
                  </a:ext>
                </a:extLst>
              </a:tr>
            </a:tbl>
          </a:graphicData>
        </a:graphic>
      </p:graphicFrame>
      <p:pic>
        <p:nvPicPr>
          <p:cNvPr id="6" name="Imagen 5" descr="Interfaz de usuario gráfica&#10;&#10;Descripción generada automáticamente">
            <a:extLst>
              <a:ext uri="{FF2B5EF4-FFF2-40B4-BE49-F238E27FC236}">
                <a16:creationId xmlns:a16="http://schemas.microsoft.com/office/drawing/2014/main" id="{BF25536A-C6F6-403C-9FBF-EDE513853A7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20186"/>
          <a:stretch/>
        </p:blipFill>
        <p:spPr>
          <a:xfrm>
            <a:off x="8095493" y="2386616"/>
            <a:ext cx="3538724" cy="2762934"/>
          </a:xfrm>
          <a:prstGeom prst="rect">
            <a:avLst/>
          </a:prstGeom>
        </p:spPr>
      </p:pic>
      <p:pic>
        <p:nvPicPr>
          <p:cNvPr id="12" name="Imagen 11" descr="Imagen que contiene botella, interior, tabla, refrigerador&#10;&#10;Descripción generada automáticamente">
            <a:extLst>
              <a:ext uri="{FF2B5EF4-FFF2-40B4-BE49-F238E27FC236}">
                <a16:creationId xmlns:a16="http://schemas.microsoft.com/office/drawing/2014/main" id="{013B585A-7E40-4E8A-B2B4-9172BB13540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7783" y="4417268"/>
            <a:ext cx="1551818" cy="2062216"/>
          </a:xfrm>
          <a:prstGeom prst="rect">
            <a:avLst/>
          </a:prstGeom>
        </p:spPr>
      </p:pic>
      <p:pic>
        <p:nvPicPr>
          <p:cNvPr id="14" name="Imagen 13" descr="Imagen que contiene interior, tabla, escritorio&#10;&#10;Descripción generada automáticamente">
            <a:extLst>
              <a:ext uri="{FF2B5EF4-FFF2-40B4-BE49-F238E27FC236}">
                <a16:creationId xmlns:a16="http://schemas.microsoft.com/office/drawing/2014/main" id="{53F9C8D8-300C-417F-AD86-A6019E26B18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62061" y="4457944"/>
            <a:ext cx="2740486" cy="2062216"/>
          </a:xfrm>
          <a:prstGeom prst="rect">
            <a:avLst/>
          </a:prstGeom>
        </p:spPr>
      </p:pic>
      <p:pic>
        <p:nvPicPr>
          <p:cNvPr id="21" name="Imagen 20" descr="Imagen que contiene refrigerador&#10;&#10;Descripción generada automáticamente">
            <a:extLst>
              <a:ext uri="{FF2B5EF4-FFF2-40B4-BE49-F238E27FC236}">
                <a16:creationId xmlns:a16="http://schemas.microsoft.com/office/drawing/2014/main" id="{2A4A5E29-989E-4142-8AEC-A99BDBC8108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78636" y="4518498"/>
            <a:ext cx="2660016" cy="2001662"/>
          </a:xfrm>
          <a:prstGeom prst="rect">
            <a:avLst/>
          </a:prstGeom>
        </p:spPr>
      </p:pic>
    </p:spTree>
    <p:extLst>
      <p:ext uri="{BB962C8B-B14F-4D97-AF65-F5344CB8AC3E}">
        <p14:creationId xmlns:p14="http://schemas.microsoft.com/office/powerpoint/2010/main" val="3265560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67787" y="1696791"/>
            <a:ext cx="9335010" cy="1325563"/>
          </a:xfrm>
        </p:spPr>
        <p:txBody>
          <a:bodyPr>
            <a:normAutofit/>
          </a:bodyPr>
          <a:lstStyle/>
          <a:p>
            <a:pPr algn="ctr"/>
            <a:r>
              <a:rPr lang="es-MX" b="1" dirty="0"/>
              <a:t>COMPONENTE ECONÓMICO PRODUCTIVO</a:t>
            </a:r>
            <a:endParaRPr lang="en-US" dirty="0"/>
          </a:p>
        </p:txBody>
      </p:sp>
      <p:pic>
        <p:nvPicPr>
          <p:cNvPr id="5" name="Imagen 4">
            <a:extLst>
              <a:ext uri="{FF2B5EF4-FFF2-40B4-BE49-F238E27FC236}">
                <a16:creationId xmlns:a16="http://schemas.microsoft.com/office/drawing/2014/main" id="{ED638E8A-063E-4F06-B8C8-FE4AE9021E0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109124" y="-98201"/>
            <a:ext cx="9335010" cy="1662517"/>
          </a:xfrm>
          <a:prstGeom prst="rect">
            <a:avLst/>
          </a:prstGeom>
          <a:ln>
            <a:noFill/>
          </a:ln>
          <a:extLst>
            <a:ext uri="{53640926-AAD7-44D8-BBD7-CCE9431645EC}">
              <a14:shadowObscured xmlns:a14="http://schemas.microsoft.com/office/drawing/2010/main"/>
            </a:ext>
          </a:extLst>
        </p:spPr>
      </p:pic>
      <p:sp>
        <p:nvSpPr>
          <p:cNvPr id="7" name="CuadroTexto 6">
            <a:extLst>
              <a:ext uri="{FF2B5EF4-FFF2-40B4-BE49-F238E27FC236}">
                <a16:creationId xmlns:a16="http://schemas.microsoft.com/office/drawing/2014/main" id="{E236D342-308C-4F56-BCB3-4B0C045859A8}"/>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n 7">
            <a:extLst>
              <a:ext uri="{FF2B5EF4-FFF2-40B4-BE49-F238E27FC236}">
                <a16:creationId xmlns:a16="http://schemas.microsoft.com/office/drawing/2014/main" id="{70CEDE1B-62FB-48D3-A4D0-4B87E899691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9" name="Imagen 8">
            <a:extLst>
              <a:ext uri="{FF2B5EF4-FFF2-40B4-BE49-F238E27FC236}">
                <a16:creationId xmlns:a16="http://schemas.microsoft.com/office/drawing/2014/main" id="{A7221C91-2A1B-419E-BEAE-EBB7A36DA869}"/>
              </a:ext>
            </a:extLst>
          </p:cNvPr>
          <p:cNvPicPr>
            <a:picLocks noChangeAspect="1"/>
          </p:cNvPicPr>
          <p:nvPr/>
        </p:nvPicPr>
        <p:blipFill>
          <a:blip r:embed="rId4"/>
          <a:srcRect/>
          <a:stretch>
            <a:fillRect/>
          </a:stretch>
        </p:blipFill>
        <p:spPr bwMode="auto">
          <a:xfrm>
            <a:off x="11354435" y="5937716"/>
            <a:ext cx="837565" cy="870585"/>
          </a:xfrm>
          <a:prstGeom prst="rect">
            <a:avLst/>
          </a:prstGeom>
          <a:noFill/>
          <a:ln w="9525">
            <a:noFill/>
            <a:miter lim="800000"/>
            <a:headEnd/>
            <a:tailEnd/>
          </a:ln>
        </p:spPr>
      </p:pic>
      <p:sp>
        <p:nvSpPr>
          <p:cNvPr id="10" name="CuadroTexto 9">
            <a:extLst>
              <a:ext uri="{FF2B5EF4-FFF2-40B4-BE49-F238E27FC236}">
                <a16:creationId xmlns:a16="http://schemas.microsoft.com/office/drawing/2014/main" id="{C84BDEA0-73D9-4163-BA19-EDB5925036D5}"/>
              </a:ext>
            </a:extLst>
          </p:cNvPr>
          <p:cNvSpPr txBox="1"/>
          <p:nvPr/>
        </p:nvSpPr>
        <p:spPr>
          <a:xfrm>
            <a:off x="9225886" y="6222148"/>
            <a:ext cx="240833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sp>
        <p:nvSpPr>
          <p:cNvPr id="16" name="Rectangle 5">
            <a:extLst>
              <a:ext uri="{FF2B5EF4-FFF2-40B4-BE49-F238E27FC236}">
                <a16:creationId xmlns:a16="http://schemas.microsoft.com/office/drawing/2014/main" id="{848081BF-F570-4E87-8CD5-74F22F003F9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17" name="Rectangle 6">
            <a:extLst>
              <a:ext uri="{FF2B5EF4-FFF2-40B4-BE49-F238E27FC236}">
                <a16:creationId xmlns:a16="http://schemas.microsoft.com/office/drawing/2014/main" id="{03665648-4A0E-463E-B9CE-63193AD25C38}"/>
              </a:ext>
            </a:extLst>
          </p:cNvPr>
          <p:cNvSpPr>
            <a:spLocks noChangeArrowheads="1"/>
          </p:cNvSpPr>
          <p:nvPr/>
        </p:nvSpPr>
        <p:spPr bwMode="auto">
          <a:xfrm>
            <a:off x="0" y="27908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a:ln>
                <a:noFill/>
              </a:ln>
              <a:solidFill>
                <a:schemeClr val="tx1"/>
              </a:solidFill>
              <a:effectLst/>
              <a:latin typeface="Arial" panose="020B0604020202020204" pitchFamily="34" charset="0"/>
            </a:endParaRPr>
          </a:p>
        </p:txBody>
      </p:sp>
      <p:sp>
        <p:nvSpPr>
          <p:cNvPr id="18" name="Rectangle 7">
            <a:extLst>
              <a:ext uri="{FF2B5EF4-FFF2-40B4-BE49-F238E27FC236}">
                <a16:creationId xmlns:a16="http://schemas.microsoft.com/office/drawing/2014/main" id="{0BCCC5B1-5209-4D80-880E-E1E6AC0D6C73}"/>
              </a:ext>
            </a:extLst>
          </p:cNvPr>
          <p:cNvSpPr>
            <a:spLocks noChangeArrowheads="1"/>
          </p:cNvSpPr>
          <p:nvPr/>
        </p:nvSpPr>
        <p:spPr bwMode="auto">
          <a:xfrm>
            <a:off x="0" y="51339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a:ln>
                <a:noFill/>
              </a:ln>
              <a:solidFill>
                <a:schemeClr val="tx1"/>
              </a:solidFill>
              <a:effectLst/>
              <a:latin typeface="Arial" panose="020B0604020202020204" pitchFamily="34" charset="0"/>
            </a:endParaRPr>
          </a:p>
        </p:txBody>
      </p:sp>
      <p:sp>
        <p:nvSpPr>
          <p:cNvPr id="19" name="Rectangle 8">
            <a:extLst>
              <a:ext uri="{FF2B5EF4-FFF2-40B4-BE49-F238E27FC236}">
                <a16:creationId xmlns:a16="http://schemas.microsoft.com/office/drawing/2014/main" id="{2CDB3185-93C5-40E9-9A24-763415386689}"/>
              </a:ext>
            </a:extLst>
          </p:cNvPr>
          <p:cNvSpPr>
            <a:spLocks noChangeArrowheads="1"/>
          </p:cNvSpPr>
          <p:nvPr/>
        </p:nvSpPr>
        <p:spPr bwMode="auto">
          <a:xfrm>
            <a:off x="0" y="7467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a:ln>
                <a:noFill/>
              </a:ln>
              <a:solidFill>
                <a:schemeClr val="tx1"/>
              </a:solidFill>
              <a:effectLst/>
              <a:latin typeface="Arial" panose="020B0604020202020204" pitchFamily="34" charset="0"/>
            </a:endParaRPr>
          </a:p>
        </p:txBody>
      </p:sp>
      <p:sp>
        <p:nvSpPr>
          <p:cNvPr id="20" name="Rectangle 9">
            <a:extLst>
              <a:ext uri="{FF2B5EF4-FFF2-40B4-BE49-F238E27FC236}">
                <a16:creationId xmlns:a16="http://schemas.microsoft.com/office/drawing/2014/main" id="{4A25AAE5-94D8-4FF9-BEA8-23A2342CE6C2}"/>
              </a:ext>
            </a:extLst>
          </p:cNvPr>
          <p:cNvSpPr>
            <a:spLocks noChangeArrowheads="1"/>
          </p:cNvSpPr>
          <p:nvPr/>
        </p:nvSpPr>
        <p:spPr bwMode="auto">
          <a:xfrm>
            <a:off x="0" y="98107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graphicFrame>
        <p:nvGraphicFramePr>
          <p:cNvPr id="4" name="Tabla 3">
            <a:extLst>
              <a:ext uri="{FF2B5EF4-FFF2-40B4-BE49-F238E27FC236}">
                <a16:creationId xmlns:a16="http://schemas.microsoft.com/office/drawing/2014/main" id="{2A6EC4B2-F194-4CEC-BDF3-87AEBA5402D1}"/>
              </a:ext>
            </a:extLst>
          </p:cNvPr>
          <p:cNvGraphicFramePr>
            <a:graphicFrameLocks noGrp="1"/>
          </p:cNvGraphicFramePr>
          <p:nvPr>
            <p:extLst>
              <p:ext uri="{D42A27DB-BD31-4B8C-83A1-F6EECF244321}">
                <p14:modId xmlns:p14="http://schemas.microsoft.com/office/powerpoint/2010/main" val="1756746121"/>
              </p:ext>
            </p:extLst>
          </p:nvPr>
        </p:nvGraphicFramePr>
        <p:xfrm>
          <a:off x="667787" y="3336596"/>
          <a:ext cx="5847715" cy="548640"/>
        </p:xfrm>
        <a:graphic>
          <a:graphicData uri="http://schemas.openxmlformats.org/drawingml/2006/table">
            <a:tbl>
              <a:tblPr firstRow="1" firstCol="1" bandRow="1">
                <a:tableStyleId>{5C22544A-7EE6-4342-B048-85BDC9FD1C3A}</a:tableStyleId>
              </a:tblPr>
              <a:tblGrid>
                <a:gridCol w="5847715">
                  <a:extLst>
                    <a:ext uri="{9D8B030D-6E8A-4147-A177-3AD203B41FA5}">
                      <a16:colId xmlns:a16="http://schemas.microsoft.com/office/drawing/2014/main" val="2961003321"/>
                    </a:ext>
                  </a:extLst>
                </a:gridCol>
              </a:tblGrid>
              <a:tr h="0">
                <a:tc>
                  <a:txBody>
                    <a:bodyPr/>
                    <a:lstStyle/>
                    <a:p>
                      <a:pPr algn="ctr"/>
                      <a:r>
                        <a:rPr lang="es-ES" sz="1200" kern="100">
                          <a:effectLst/>
                        </a:rPr>
                        <a:t>PROYECTO / ACTIVIDAD</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97552196"/>
                  </a:ext>
                </a:extLst>
              </a:tr>
              <a:tr h="0">
                <a:tc>
                  <a:txBody>
                    <a:bodyPr/>
                    <a:lstStyle/>
                    <a:p>
                      <a:pPr algn="just"/>
                      <a:r>
                        <a:rPr lang="es-ES" sz="1200" kern="100" dirty="0">
                          <a:effectLst/>
                        </a:rPr>
                        <a:t>Convenio entre el GAD Parroquial de Cuyuja y la empresa OCP Oleoducto de Crudos Pesados para la donación de mangueras.</a:t>
                      </a:r>
                      <a:endParaRPr lang="es-EC" sz="12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18926858"/>
                  </a:ext>
                </a:extLst>
              </a:tr>
            </a:tbl>
          </a:graphicData>
        </a:graphic>
      </p:graphicFrame>
      <p:pic>
        <p:nvPicPr>
          <p:cNvPr id="15" name="Imagen 14">
            <a:extLst>
              <a:ext uri="{FF2B5EF4-FFF2-40B4-BE49-F238E27FC236}">
                <a16:creationId xmlns:a16="http://schemas.microsoft.com/office/drawing/2014/main" id="{C8ECBACB-978D-4B0F-886F-E070C4EDAFF3}"/>
              </a:ext>
            </a:extLst>
          </p:cNvPr>
          <p:cNvPicPr/>
          <p:nvPr/>
        </p:nvPicPr>
        <p:blipFill rotWithShape="1">
          <a:blip r:embed="rId5"/>
          <a:srcRect l="10254" t="12650" r="9868" b="9982"/>
          <a:stretch/>
        </p:blipFill>
        <p:spPr bwMode="auto">
          <a:xfrm>
            <a:off x="7363113" y="3031390"/>
            <a:ext cx="3725545" cy="20288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82596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arcador de contenido 3"/>
          <p:cNvPicPr>
            <a:picLocks noGrp="1" noChangeAspect="1"/>
          </p:cNvPicPr>
          <p:nvPr>
            <p:ph idx="1"/>
          </p:nvPr>
        </p:nvPicPr>
        <p:blipFill rotWithShape="1">
          <a:blip r:embed="rId2"/>
          <a:srcRect t="6937" b="9234"/>
          <a:stretch/>
        </p:blipFill>
        <p:spPr>
          <a:xfrm>
            <a:off x="1177799" y="2733127"/>
            <a:ext cx="3029393" cy="3383927"/>
          </a:xfrm>
          <a:prstGeom prst="rect">
            <a:avLst/>
          </a:prstGeom>
        </p:spPr>
      </p:pic>
      <p:pic>
        <p:nvPicPr>
          <p:cNvPr id="8" name="Imagen 7"/>
          <p:cNvPicPr>
            <a:picLocks noChangeAspect="1"/>
          </p:cNvPicPr>
          <p:nvPr/>
        </p:nvPicPr>
        <p:blipFill rotWithShape="1">
          <a:blip r:embed="rId3"/>
          <a:srcRect t="8524" b="9076"/>
          <a:stretch/>
        </p:blipFill>
        <p:spPr>
          <a:xfrm>
            <a:off x="4511726" y="2785815"/>
            <a:ext cx="3080041" cy="3383927"/>
          </a:xfrm>
          <a:prstGeom prst="rect">
            <a:avLst/>
          </a:prstGeom>
        </p:spPr>
      </p:pic>
      <p:pic>
        <p:nvPicPr>
          <p:cNvPr id="9" name="Imagen 8"/>
          <p:cNvPicPr>
            <a:picLocks noChangeAspect="1"/>
          </p:cNvPicPr>
          <p:nvPr/>
        </p:nvPicPr>
        <p:blipFill rotWithShape="1">
          <a:blip r:embed="rId4">
            <a:extLst>
              <a:ext uri="{28A0092B-C50C-407E-A947-70E740481C1C}">
                <a14:useLocalDpi xmlns:a14="http://schemas.microsoft.com/office/drawing/2010/main" val="0"/>
              </a:ext>
            </a:extLst>
          </a:blip>
          <a:srcRect t="10659" b="19947"/>
          <a:stretch/>
        </p:blipFill>
        <p:spPr>
          <a:xfrm>
            <a:off x="7896301" y="2745614"/>
            <a:ext cx="3616449" cy="1770635"/>
          </a:xfrm>
          <a:prstGeom prst="rect">
            <a:avLst/>
          </a:prstGeom>
        </p:spPr>
      </p:pic>
      <p:pic>
        <p:nvPicPr>
          <p:cNvPr id="10" name="Imagen 9"/>
          <p:cNvPicPr>
            <a:picLocks noChangeAspect="1"/>
          </p:cNvPicPr>
          <p:nvPr/>
        </p:nvPicPr>
        <p:blipFill rotWithShape="1">
          <a:blip r:embed="rId5">
            <a:extLst>
              <a:ext uri="{28A0092B-C50C-407E-A947-70E740481C1C}">
                <a14:useLocalDpi xmlns:a14="http://schemas.microsoft.com/office/drawing/2010/main" val="0"/>
              </a:ext>
            </a:extLst>
          </a:blip>
          <a:srcRect r="3896" b="23292"/>
          <a:stretch/>
        </p:blipFill>
        <p:spPr>
          <a:xfrm>
            <a:off x="7896301" y="4478864"/>
            <a:ext cx="3616449" cy="1824148"/>
          </a:xfrm>
          <a:prstGeom prst="rect">
            <a:avLst/>
          </a:prstGeom>
        </p:spPr>
      </p:pic>
      <p:pic>
        <p:nvPicPr>
          <p:cNvPr id="11" name="Imagen 10">
            <a:extLst>
              <a:ext uri="{FF2B5EF4-FFF2-40B4-BE49-F238E27FC236}">
                <a16:creationId xmlns:a16="http://schemas.microsoft.com/office/drawing/2014/main" id="{628B6DC2-0373-43A6-AD88-56F70FCB997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962" t="8851" r="21923" b="12118"/>
          <a:stretch/>
        </p:blipFill>
        <p:spPr bwMode="auto">
          <a:xfrm>
            <a:off x="0" y="-82202"/>
            <a:ext cx="9335010" cy="1662517"/>
          </a:xfrm>
          <a:prstGeom prst="rect">
            <a:avLst/>
          </a:prstGeom>
          <a:ln>
            <a:noFill/>
          </a:ln>
          <a:extLst>
            <a:ext uri="{53640926-AAD7-44D8-BBD7-CCE9431645EC}">
              <a14:shadowObscured xmlns:a14="http://schemas.microsoft.com/office/drawing/2010/main"/>
            </a:ext>
          </a:extLst>
        </p:spPr>
      </p:pic>
      <p:sp>
        <p:nvSpPr>
          <p:cNvPr id="12" name="CuadroTexto 11">
            <a:extLst>
              <a:ext uri="{FF2B5EF4-FFF2-40B4-BE49-F238E27FC236}">
                <a16:creationId xmlns:a16="http://schemas.microsoft.com/office/drawing/2014/main" id="{AD184739-1FB4-4FBF-9554-5AFDE4AF82A6}"/>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3" name="Imagen 12">
            <a:extLst>
              <a:ext uri="{FF2B5EF4-FFF2-40B4-BE49-F238E27FC236}">
                <a16:creationId xmlns:a16="http://schemas.microsoft.com/office/drawing/2014/main" id="{A496AC0E-F43D-4CD3-8210-C4CBDDF3EFA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14" name="Imagen 13">
            <a:extLst>
              <a:ext uri="{FF2B5EF4-FFF2-40B4-BE49-F238E27FC236}">
                <a16:creationId xmlns:a16="http://schemas.microsoft.com/office/drawing/2014/main" id="{E6B56723-08AB-4ABB-BDFB-337CA0C446A1}"/>
              </a:ext>
            </a:extLst>
          </p:cNvPr>
          <p:cNvPicPr>
            <a:picLocks noChangeAspect="1"/>
          </p:cNvPicPr>
          <p:nvPr/>
        </p:nvPicPr>
        <p:blipFill>
          <a:blip r:embed="rId8"/>
          <a:srcRect/>
          <a:stretch>
            <a:fillRect/>
          </a:stretch>
        </p:blipFill>
        <p:spPr bwMode="auto">
          <a:xfrm>
            <a:off x="11354435" y="5937716"/>
            <a:ext cx="837565" cy="870585"/>
          </a:xfrm>
          <a:prstGeom prst="rect">
            <a:avLst/>
          </a:prstGeom>
          <a:noFill/>
          <a:ln w="9525">
            <a:noFill/>
            <a:miter lim="800000"/>
            <a:headEnd/>
            <a:tailEnd/>
          </a:ln>
        </p:spPr>
      </p:pic>
      <p:sp>
        <p:nvSpPr>
          <p:cNvPr id="15" name="CuadroTexto 14">
            <a:extLst>
              <a:ext uri="{FF2B5EF4-FFF2-40B4-BE49-F238E27FC236}">
                <a16:creationId xmlns:a16="http://schemas.microsoft.com/office/drawing/2014/main" id="{8B4C97F3-5095-4365-AED5-35343E531FBA}"/>
              </a:ext>
            </a:extLst>
          </p:cNvPr>
          <p:cNvSpPr txBox="1"/>
          <p:nvPr/>
        </p:nvSpPr>
        <p:spPr>
          <a:xfrm>
            <a:off x="7409724" y="6401768"/>
            <a:ext cx="4776217"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sp>
        <p:nvSpPr>
          <p:cNvPr id="2" name="Título 1"/>
          <p:cNvSpPr>
            <a:spLocks noGrp="1"/>
          </p:cNvSpPr>
          <p:nvPr>
            <p:ph type="title"/>
          </p:nvPr>
        </p:nvSpPr>
        <p:spPr>
          <a:xfrm>
            <a:off x="1177799" y="1324147"/>
            <a:ext cx="10334951" cy="1399493"/>
          </a:xfrm>
        </p:spPr>
        <p:txBody>
          <a:bodyPr>
            <a:noAutofit/>
          </a:bodyPr>
          <a:lstStyle/>
          <a:p>
            <a:pPr algn="ctr"/>
            <a:r>
              <a:rPr lang="es-MX" sz="3600" b="1" dirty="0"/>
              <a:t>COMPONENTE ECONÓMICO PRODUCTIVO – GESTIÓN</a:t>
            </a:r>
            <a:br>
              <a:rPr lang="es-MX" sz="2800" dirty="0"/>
            </a:br>
            <a:r>
              <a:rPr lang="es-MX" sz="2400" dirty="0"/>
              <a:t>Maquinaria para conformación de terraplenes y piscinas </a:t>
            </a:r>
            <a:br>
              <a:rPr lang="es-MX" sz="2400" dirty="0"/>
            </a:br>
            <a:r>
              <a:rPr lang="es-MX" sz="2400" dirty="0"/>
              <a:t>Coordinación: GAD provincial, Comisión de producción</a:t>
            </a:r>
            <a:endParaRPr lang="en-US" sz="2400" dirty="0"/>
          </a:p>
        </p:txBody>
      </p:sp>
    </p:spTree>
    <p:extLst>
      <p:ext uri="{BB962C8B-B14F-4D97-AF65-F5344CB8AC3E}">
        <p14:creationId xmlns:p14="http://schemas.microsoft.com/office/powerpoint/2010/main" val="3300588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45696" y="1645818"/>
            <a:ext cx="10515600" cy="1325563"/>
          </a:xfrm>
        </p:spPr>
        <p:txBody>
          <a:bodyPr/>
          <a:lstStyle/>
          <a:p>
            <a:pPr algn="ctr"/>
            <a:r>
              <a:rPr lang="es-MX" b="1" dirty="0"/>
              <a:t>COMPONENTE ECONÓMICO PRODUCTIVO </a:t>
            </a:r>
            <a:endParaRPr lang="en-US" b="1" dirty="0"/>
          </a:p>
        </p:txBody>
      </p:sp>
      <p:pic>
        <p:nvPicPr>
          <p:cNvPr id="4" name="Marcador de contenido 3"/>
          <p:cNvPicPr>
            <a:picLocks noGrp="1" noChangeAspect="1"/>
          </p:cNvPicPr>
          <p:nvPr>
            <p:ph idx="1"/>
          </p:nvPr>
        </p:nvPicPr>
        <p:blipFill>
          <a:blip r:embed="rId2"/>
          <a:stretch>
            <a:fillRect/>
          </a:stretch>
        </p:blipFill>
        <p:spPr>
          <a:xfrm>
            <a:off x="960616" y="3429000"/>
            <a:ext cx="2794727" cy="2272211"/>
          </a:xfrm>
          <a:prstGeom prst="rect">
            <a:avLst/>
          </a:prstGeom>
        </p:spPr>
      </p:pic>
      <p:pic>
        <p:nvPicPr>
          <p:cNvPr id="6" name="Marcador de contenido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70262" y="2674049"/>
            <a:ext cx="3027721" cy="2272211"/>
          </a:xfrm>
          <a:prstGeom prst="rect">
            <a:avLst/>
          </a:prstGeom>
        </p:spPr>
      </p:pic>
      <p:pic>
        <p:nvPicPr>
          <p:cNvPr id="5" name="Imagen 4">
            <a:extLst>
              <a:ext uri="{FF2B5EF4-FFF2-40B4-BE49-F238E27FC236}">
                <a16:creationId xmlns:a16="http://schemas.microsoft.com/office/drawing/2014/main" id="{D3FA255A-2DAF-47A0-A427-A45A323856D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962" t="8851" r="21923" b="12118"/>
          <a:stretch/>
        </p:blipFill>
        <p:spPr bwMode="auto">
          <a:xfrm>
            <a:off x="81611" y="0"/>
            <a:ext cx="9335010" cy="1662517"/>
          </a:xfrm>
          <a:prstGeom prst="rect">
            <a:avLst/>
          </a:prstGeom>
          <a:ln>
            <a:noFill/>
          </a:ln>
          <a:extLst>
            <a:ext uri="{53640926-AAD7-44D8-BBD7-CCE9431645EC}">
              <a14:shadowObscured xmlns:a14="http://schemas.microsoft.com/office/drawing/2010/main"/>
            </a:ext>
          </a:extLst>
        </p:spPr>
      </p:pic>
      <p:sp>
        <p:nvSpPr>
          <p:cNvPr id="7" name="CuadroTexto 6">
            <a:extLst>
              <a:ext uri="{FF2B5EF4-FFF2-40B4-BE49-F238E27FC236}">
                <a16:creationId xmlns:a16="http://schemas.microsoft.com/office/drawing/2014/main" id="{6FADCC66-2297-4329-8C14-4577CC3BF592}"/>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n 7">
            <a:extLst>
              <a:ext uri="{FF2B5EF4-FFF2-40B4-BE49-F238E27FC236}">
                <a16:creationId xmlns:a16="http://schemas.microsoft.com/office/drawing/2014/main" id="{8F566BBB-642E-4616-B187-470878B3341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9" name="Imagen 8">
            <a:extLst>
              <a:ext uri="{FF2B5EF4-FFF2-40B4-BE49-F238E27FC236}">
                <a16:creationId xmlns:a16="http://schemas.microsoft.com/office/drawing/2014/main" id="{D08BA14F-A662-4FDF-8020-80338A075D2F}"/>
              </a:ext>
            </a:extLst>
          </p:cNvPr>
          <p:cNvPicPr>
            <a:picLocks noChangeAspect="1"/>
          </p:cNvPicPr>
          <p:nvPr/>
        </p:nvPicPr>
        <p:blipFill>
          <a:blip r:embed="rId6"/>
          <a:srcRect/>
          <a:stretch>
            <a:fillRect/>
          </a:stretch>
        </p:blipFill>
        <p:spPr bwMode="auto">
          <a:xfrm>
            <a:off x="11354435" y="5937716"/>
            <a:ext cx="837565" cy="870585"/>
          </a:xfrm>
          <a:prstGeom prst="rect">
            <a:avLst/>
          </a:prstGeom>
          <a:noFill/>
          <a:ln w="9525">
            <a:noFill/>
            <a:miter lim="800000"/>
            <a:headEnd/>
            <a:tailEnd/>
          </a:ln>
        </p:spPr>
      </p:pic>
      <p:sp>
        <p:nvSpPr>
          <p:cNvPr id="10" name="CuadroTexto 9">
            <a:extLst>
              <a:ext uri="{FF2B5EF4-FFF2-40B4-BE49-F238E27FC236}">
                <a16:creationId xmlns:a16="http://schemas.microsoft.com/office/drawing/2014/main" id="{D586D181-67BB-4B44-8CA4-11B5125B5F93}"/>
              </a:ext>
            </a:extLst>
          </p:cNvPr>
          <p:cNvSpPr txBox="1"/>
          <p:nvPr/>
        </p:nvSpPr>
        <p:spPr>
          <a:xfrm>
            <a:off x="9225886" y="6222148"/>
            <a:ext cx="240833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pic>
        <p:nvPicPr>
          <p:cNvPr id="11" name="Imagen 10">
            <a:extLst>
              <a:ext uri="{FF2B5EF4-FFF2-40B4-BE49-F238E27FC236}">
                <a16:creationId xmlns:a16="http://schemas.microsoft.com/office/drawing/2014/main" id="{D2354A3C-EF5B-4AF1-9BA4-AE4E031451B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53888" y="3393168"/>
            <a:ext cx="2307564" cy="2407193"/>
          </a:xfrm>
          <a:prstGeom prst="rect">
            <a:avLst/>
          </a:prstGeom>
        </p:spPr>
      </p:pic>
      <p:pic>
        <p:nvPicPr>
          <p:cNvPr id="12" name="Imagen 11" descr="C:\Users\ASUS\Downloads\WhatsApp Image 2024-01-04 at 08.31.48.jpeg">
            <a:extLst>
              <a:ext uri="{FF2B5EF4-FFF2-40B4-BE49-F238E27FC236}">
                <a16:creationId xmlns:a16="http://schemas.microsoft.com/office/drawing/2014/main" id="{4CAC4882-BEE9-4411-BA5F-CCA0C6B4141D}"/>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970262" y="4127589"/>
            <a:ext cx="3027721" cy="2272211"/>
          </a:xfrm>
          <a:prstGeom prst="rect">
            <a:avLst/>
          </a:prstGeom>
          <a:noFill/>
          <a:ln>
            <a:noFill/>
          </a:ln>
        </p:spPr>
      </p:pic>
    </p:spTree>
    <p:extLst>
      <p:ext uri="{BB962C8B-B14F-4D97-AF65-F5344CB8AC3E}">
        <p14:creationId xmlns:p14="http://schemas.microsoft.com/office/powerpoint/2010/main" val="35867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Marcador de contenido 3"/>
          <p:cNvPicPr>
            <a:picLocks noChangeAspect="1"/>
          </p:cNvPicPr>
          <p:nvPr/>
        </p:nvPicPr>
        <p:blipFill>
          <a:blip r:embed="rId2"/>
          <a:stretch>
            <a:fillRect/>
          </a:stretch>
        </p:blipFill>
        <p:spPr>
          <a:xfrm>
            <a:off x="30991" y="2442880"/>
            <a:ext cx="3328238" cy="4434877"/>
          </a:xfrm>
          <a:prstGeom prst="rect">
            <a:avLst/>
          </a:prstGeom>
        </p:spPr>
      </p:pic>
      <p:pic>
        <p:nvPicPr>
          <p:cNvPr id="4" name="Marcador de contenido 3"/>
          <p:cNvPicPr>
            <a:picLocks noGrp="1" noChangeAspect="1"/>
          </p:cNvPicPr>
          <p:nvPr>
            <p:ph idx="1"/>
          </p:nvPr>
        </p:nvPicPr>
        <p:blipFill>
          <a:blip r:embed="rId3"/>
          <a:stretch>
            <a:fillRect/>
          </a:stretch>
        </p:blipFill>
        <p:spPr>
          <a:xfrm>
            <a:off x="3370551" y="2417092"/>
            <a:ext cx="5113841" cy="3028365"/>
          </a:xfrm>
          <a:prstGeom prst="rect">
            <a:avLst/>
          </a:prstGeom>
        </p:spPr>
      </p:pic>
      <p:pic>
        <p:nvPicPr>
          <p:cNvPr id="6" name="Imagen 5"/>
          <p:cNvPicPr>
            <a:picLocks noChangeAspect="1"/>
          </p:cNvPicPr>
          <p:nvPr/>
        </p:nvPicPr>
        <p:blipFill>
          <a:blip r:embed="rId4"/>
          <a:stretch>
            <a:fillRect/>
          </a:stretch>
        </p:blipFill>
        <p:spPr>
          <a:xfrm>
            <a:off x="8350105" y="27964"/>
            <a:ext cx="3841895" cy="6830036"/>
          </a:xfrm>
          <a:prstGeom prst="rect">
            <a:avLst/>
          </a:prstGeom>
        </p:spPr>
      </p:pic>
      <p:pic>
        <p:nvPicPr>
          <p:cNvPr id="8" name="Imagen 7"/>
          <p:cNvPicPr>
            <a:picLocks noChangeAspect="1"/>
          </p:cNvPicPr>
          <p:nvPr/>
        </p:nvPicPr>
        <p:blipFill rotWithShape="1">
          <a:blip r:embed="rId5"/>
          <a:srcRect t="10371" b="11123"/>
          <a:stretch/>
        </p:blipFill>
        <p:spPr>
          <a:xfrm>
            <a:off x="3347243" y="3967887"/>
            <a:ext cx="5002861" cy="2909646"/>
          </a:xfrm>
          <a:prstGeom prst="rect">
            <a:avLst/>
          </a:prstGeom>
        </p:spPr>
      </p:pic>
      <p:pic>
        <p:nvPicPr>
          <p:cNvPr id="7" name="Imagen 6">
            <a:extLst>
              <a:ext uri="{FF2B5EF4-FFF2-40B4-BE49-F238E27FC236}">
                <a16:creationId xmlns:a16="http://schemas.microsoft.com/office/drawing/2014/main" id="{27BFD69A-9D32-4FF5-A428-30639A51B24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962" t="8851" r="21923" b="12118"/>
          <a:stretch/>
        </p:blipFill>
        <p:spPr bwMode="auto">
          <a:xfrm>
            <a:off x="0" y="-77977"/>
            <a:ext cx="8338782" cy="1485094"/>
          </a:xfrm>
          <a:prstGeom prst="rect">
            <a:avLst/>
          </a:prstGeom>
          <a:ln>
            <a:noFill/>
          </a:ln>
          <a:extLst>
            <a:ext uri="{53640926-AAD7-44D8-BBD7-CCE9431645EC}">
              <a14:shadowObscured xmlns:a14="http://schemas.microsoft.com/office/drawing/2010/main"/>
            </a:ext>
          </a:extLst>
        </p:spPr>
      </p:pic>
      <p:sp>
        <p:nvSpPr>
          <p:cNvPr id="10" name="CuadroTexto 9">
            <a:extLst>
              <a:ext uri="{FF2B5EF4-FFF2-40B4-BE49-F238E27FC236}">
                <a16:creationId xmlns:a16="http://schemas.microsoft.com/office/drawing/2014/main" id="{2D98DE1A-452C-4654-AD46-6C645E2A0AC5}"/>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2" name="Imagen 11">
            <a:extLst>
              <a:ext uri="{FF2B5EF4-FFF2-40B4-BE49-F238E27FC236}">
                <a16:creationId xmlns:a16="http://schemas.microsoft.com/office/drawing/2014/main" id="{7A7EDE2C-86E9-4777-9121-FB020D80B869}"/>
              </a:ext>
            </a:extLst>
          </p:cNvPr>
          <p:cNvPicPr>
            <a:picLocks noChangeAspect="1"/>
          </p:cNvPicPr>
          <p:nvPr/>
        </p:nvPicPr>
        <p:blipFill>
          <a:blip r:embed="rId7"/>
          <a:srcRect/>
          <a:stretch>
            <a:fillRect/>
          </a:stretch>
        </p:blipFill>
        <p:spPr bwMode="auto">
          <a:xfrm>
            <a:off x="11354435" y="5937716"/>
            <a:ext cx="837565" cy="870585"/>
          </a:xfrm>
          <a:prstGeom prst="rect">
            <a:avLst/>
          </a:prstGeom>
          <a:noFill/>
          <a:ln w="9525">
            <a:noFill/>
            <a:miter lim="800000"/>
            <a:headEnd/>
            <a:tailEnd/>
          </a:ln>
        </p:spPr>
      </p:pic>
      <p:sp>
        <p:nvSpPr>
          <p:cNvPr id="13" name="CuadroTexto 12">
            <a:extLst>
              <a:ext uri="{FF2B5EF4-FFF2-40B4-BE49-F238E27FC236}">
                <a16:creationId xmlns:a16="http://schemas.microsoft.com/office/drawing/2014/main" id="{5D085189-327F-4F9C-9166-D94BE59D2B9D}"/>
              </a:ext>
            </a:extLst>
          </p:cNvPr>
          <p:cNvSpPr txBox="1"/>
          <p:nvPr/>
        </p:nvSpPr>
        <p:spPr>
          <a:xfrm>
            <a:off x="9225886" y="6222148"/>
            <a:ext cx="240833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pic>
        <p:nvPicPr>
          <p:cNvPr id="11" name="Imagen 10">
            <a:extLst>
              <a:ext uri="{FF2B5EF4-FFF2-40B4-BE49-F238E27FC236}">
                <a16:creationId xmlns:a16="http://schemas.microsoft.com/office/drawing/2014/main" id="{3DAC0BD5-DD6A-4F60-A31F-1C6DF231AE52}"/>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sp>
        <p:nvSpPr>
          <p:cNvPr id="2" name="Título 1"/>
          <p:cNvSpPr>
            <a:spLocks noGrp="1"/>
          </p:cNvSpPr>
          <p:nvPr>
            <p:ph type="title"/>
          </p:nvPr>
        </p:nvSpPr>
        <p:spPr>
          <a:xfrm>
            <a:off x="890516" y="1212601"/>
            <a:ext cx="7409609" cy="1523265"/>
          </a:xfrm>
        </p:spPr>
        <p:txBody>
          <a:bodyPr>
            <a:normAutofit/>
          </a:bodyPr>
          <a:lstStyle/>
          <a:p>
            <a:pPr algn="ctr"/>
            <a:r>
              <a:rPr lang="es-MX" sz="3600" b="1" dirty="0"/>
              <a:t>COMPONENTE AMBIENTAL Y DE ASENTAMIENTOS HUMANOS </a:t>
            </a:r>
            <a:r>
              <a:rPr lang="es-MX" sz="2700" b="1" dirty="0"/>
              <a:t>– GESTIÓN</a:t>
            </a:r>
            <a:br>
              <a:rPr lang="es-MX" sz="2700" b="1" dirty="0"/>
            </a:br>
            <a:endParaRPr lang="en-US" sz="2700" dirty="0"/>
          </a:p>
        </p:txBody>
      </p:sp>
      <p:graphicFrame>
        <p:nvGraphicFramePr>
          <p:cNvPr id="3" name="Tabla 2">
            <a:extLst>
              <a:ext uri="{FF2B5EF4-FFF2-40B4-BE49-F238E27FC236}">
                <a16:creationId xmlns:a16="http://schemas.microsoft.com/office/drawing/2014/main" id="{5B5139F7-3CEC-443D-AE27-4E4574D56773}"/>
              </a:ext>
            </a:extLst>
          </p:cNvPr>
          <p:cNvGraphicFramePr>
            <a:graphicFrameLocks noGrp="1"/>
          </p:cNvGraphicFramePr>
          <p:nvPr>
            <p:extLst>
              <p:ext uri="{D42A27DB-BD31-4B8C-83A1-F6EECF244321}">
                <p14:modId xmlns:p14="http://schemas.microsoft.com/office/powerpoint/2010/main" val="1150411610"/>
              </p:ext>
            </p:extLst>
          </p:nvPr>
        </p:nvGraphicFramePr>
        <p:xfrm>
          <a:off x="3735741" y="4348177"/>
          <a:ext cx="4435781" cy="2194560"/>
        </p:xfrm>
        <a:graphic>
          <a:graphicData uri="http://schemas.openxmlformats.org/drawingml/2006/table">
            <a:tbl>
              <a:tblPr firstRow="1" firstCol="1" bandRow="1">
                <a:tableStyleId>{5C22544A-7EE6-4342-B048-85BDC9FD1C3A}</a:tableStyleId>
              </a:tblPr>
              <a:tblGrid>
                <a:gridCol w="4435781">
                  <a:extLst>
                    <a:ext uri="{9D8B030D-6E8A-4147-A177-3AD203B41FA5}">
                      <a16:colId xmlns:a16="http://schemas.microsoft.com/office/drawing/2014/main" val="897108562"/>
                    </a:ext>
                  </a:extLst>
                </a:gridCol>
              </a:tblGrid>
              <a:tr h="303978">
                <a:tc>
                  <a:txBody>
                    <a:bodyPr/>
                    <a:lstStyle/>
                    <a:p>
                      <a:pPr algn="ctr"/>
                      <a:r>
                        <a:rPr lang="es-ES" sz="2400" kern="100" dirty="0">
                          <a:effectLst/>
                        </a:rPr>
                        <a:t>PROYECTO / ACTIVIDAD</a:t>
                      </a:r>
                      <a:endParaRPr lang="es-EC" sz="2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67755158"/>
                  </a:ext>
                </a:extLst>
              </a:tr>
              <a:tr h="1215912">
                <a:tc>
                  <a:txBody>
                    <a:bodyPr/>
                    <a:lstStyle/>
                    <a:p>
                      <a:pPr algn="just"/>
                      <a:r>
                        <a:rPr lang="es-ES" sz="2000" kern="100" dirty="0">
                          <a:effectLst/>
                        </a:rPr>
                        <a:t>Dragado de ríos y quebradas por prevención de desbordes en los sectores de Flor del Bosque, Maspa y Quebrada Negra a través de la maquinaria del Ministerio de Obras Publicas y el GAD Provincial de Napo.</a:t>
                      </a:r>
                      <a:endParaRPr lang="es-EC" sz="2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1439268"/>
                  </a:ext>
                </a:extLst>
              </a:tr>
            </a:tbl>
          </a:graphicData>
        </a:graphic>
      </p:graphicFrame>
    </p:spTree>
    <p:extLst>
      <p:ext uri="{BB962C8B-B14F-4D97-AF65-F5344CB8AC3E}">
        <p14:creationId xmlns:p14="http://schemas.microsoft.com/office/powerpoint/2010/main" val="1676888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628B6DC2-0373-43A6-AD88-56F70FCB997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0" y="-82202"/>
            <a:ext cx="9335010" cy="1662517"/>
          </a:xfrm>
          <a:prstGeom prst="rect">
            <a:avLst/>
          </a:prstGeom>
          <a:ln>
            <a:noFill/>
          </a:ln>
          <a:extLst>
            <a:ext uri="{53640926-AAD7-44D8-BBD7-CCE9431645EC}">
              <a14:shadowObscured xmlns:a14="http://schemas.microsoft.com/office/drawing/2010/main"/>
            </a:ext>
          </a:extLst>
        </p:spPr>
      </p:pic>
      <p:sp>
        <p:nvSpPr>
          <p:cNvPr id="12" name="CuadroTexto 11">
            <a:extLst>
              <a:ext uri="{FF2B5EF4-FFF2-40B4-BE49-F238E27FC236}">
                <a16:creationId xmlns:a16="http://schemas.microsoft.com/office/drawing/2014/main" id="{AD184739-1FB4-4FBF-9554-5AFDE4AF82A6}"/>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3" name="Imagen 12">
            <a:extLst>
              <a:ext uri="{FF2B5EF4-FFF2-40B4-BE49-F238E27FC236}">
                <a16:creationId xmlns:a16="http://schemas.microsoft.com/office/drawing/2014/main" id="{A496AC0E-F43D-4CD3-8210-C4CBDDF3EFA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14" name="Imagen 13">
            <a:extLst>
              <a:ext uri="{FF2B5EF4-FFF2-40B4-BE49-F238E27FC236}">
                <a16:creationId xmlns:a16="http://schemas.microsoft.com/office/drawing/2014/main" id="{E6B56723-08AB-4ABB-BDFB-337CA0C446A1}"/>
              </a:ext>
            </a:extLst>
          </p:cNvPr>
          <p:cNvPicPr>
            <a:picLocks noChangeAspect="1"/>
          </p:cNvPicPr>
          <p:nvPr/>
        </p:nvPicPr>
        <p:blipFill>
          <a:blip r:embed="rId4"/>
          <a:srcRect/>
          <a:stretch>
            <a:fillRect/>
          </a:stretch>
        </p:blipFill>
        <p:spPr bwMode="auto">
          <a:xfrm>
            <a:off x="11354435" y="5937716"/>
            <a:ext cx="837565" cy="870585"/>
          </a:xfrm>
          <a:prstGeom prst="rect">
            <a:avLst/>
          </a:prstGeom>
          <a:noFill/>
          <a:ln w="9525">
            <a:noFill/>
            <a:miter lim="800000"/>
            <a:headEnd/>
            <a:tailEnd/>
          </a:ln>
        </p:spPr>
      </p:pic>
      <p:sp>
        <p:nvSpPr>
          <p:cNvPr id="15" name="CuadroTexto 14">
            <a:extLst>
              <a:ext uri="{FF2B5EF4-FFF2-40B4-BE49-F238E27FC236}">
                <a16:creationId xmlns:a16="http://schemas.microsoft.com/office/drawing/2014/main" id="{8B4C97F3-5095-4365-AED5-35343E531FBA}"/>
              </a:ext>
            </a:extLst>
          </p:cNvPr>
          <p:cNvSpPr txBox="1"/>
          <p:nvPr/>
        </p:nvSpPr>
        <p:spPr>
          <a:xfrm>
            <a:off x="7409724" y="6401768"/>
            <a:ext cx="4776217"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sp>
        <p:nvSpPr>
          <p:cNvPr id="2" name="Título 1"/>
          <p:cNvSpPr>
            <a:spLocks noGrp="1"/>
          </p:cNvSpPr>
          <p:nvPr>
            <p:ph type="title"/>
          </p:nvPr>
        </p:nvSpPr>
        <p:spPr>
          <a:xfrm>
            <a:off x="1177799" y="1324147"/>
            <a:ext cx="10334951" cy="1399493"/>
          </a:xfrm>
        </p:spPr>
        <p:txBody>
          <a:bodyPr>
            <a:noAutofit/>
          </a:bodyPr>
          <a:lstStyle/>
          <a:p>
            <a:pPr algn="ctr"/>
            <a:r>
              <a:rPr lang="es-MX" sz="3600" b="1" dirty="0"/>
              <a:t>COMPONENTE ASENTAMIENTOS HUMANOS – GESTIÓN </a:t>
            </a:r>
            <a:br>
              <a:rPr lang="es-MX" sz="3600" b="1" dirty="0"/>
            </a:br>
            <a:r>
              <a:rPr lang="es-ES" sz="2400" kern="0" dirty="0">
                <a:effectLst/>
                <a:latin typeface="Calibri Light" panose="020F0302020204030204" pitchFamily="34" charset="0"/>
                <a:ea typeface="Times New Roman" panose="02020603050405020304" pitchFamily="18" charset="0"/>
              </a:rPr>
              <a:t>Mingas para la colocación de manguera para mejoramiento de sistema de agua para consumo humano</a:t>
            </a:r>
            <a:r>
              <a:rPr lang="es-ES" sz="1800" kern="0" dirty="0">
                <a:effectLst/>
                <a:latin typeface="Calibri Light" panose="020F0302020204030204" pitchFamily="34" charset="0"/>
                <a:ea typeface="Times New Roman" panose="02020603050405020304" pitchFamily="18" charset="0"/>
              </a:rPr>
              <a:t>.</a:t>
            </a:r>
            <a:endParaRPr lang="en-US" sz="2400" dirty="0"/>
          </a:p>
        </p:txBody>
      </p:sp>
      <p:pic>
        <p:nvPicPr>
          <p:cNvPr id="12291" name="Imagen 7">
            <a:extLst>
              <a:ext uri="{FF2B5EF4-FFF2-40B4-BE49-F238E27FC236}">
                <a16:creationId xmlns:a16="http://schemas.microsoft.com/office/drawing/2014/main" id="{9EFF66E8-7349-4659-BC66-9D589DECC5E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37045" t="13533" r="28226" b="9393"/>
          <a:stretch>
            <a:fillRect/>
          </a:stretch>
        </p:blipFill>
        <p:spPr bwMode="auto">
          <a:xfrm>
            <a:off x="1949422" y="2830892"/>
            <a:ext cx="2615487" cy="3542116"/>
          </a:xfrm>
          <a:prstGeom prst="rect">
            <a:avLst/>
          </a:prstGeom>
          <a:noFill/>
          <a:extLst>
            <a:ext uri="{909E8E84-426E-40DD-AFC4-6F175D3DCCD1}">
              <a14:hiddenFill xmlns:a14="http://schemas.microsoft.com/office/drawing/2010/main">
                <a:solidFill>
                  <a:srgbClr val="FFFFFF"/>
                </a:solidFill>
              </a14:hiddenFill>
            </a:ext>
          </a:extLst>
        </p:spPr>
      </p:pic>
      <p:pic>
        <p:nvPicPr>
          <p:cNvPr id="12290" name="Imagen 18">
            <a:extLst>
              <a:ext uri="{FF2B5EF4-FFF2-40B4-BE49-F238E27FC236}">
                <a16:creationId xmlns:a16="http://schemas.microsoft.com/office/drawing/2014/main" id="{D839D6C7-589C-49B5-9E20-3B1FB6BB7F2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38713" t="22159" r="39070" b="25780"/>
          <a:stretch>
            <a:fillRect/>
          </a:stretch>
        </p:blipFill>
        <p:spPr bwMode="auto">
          <a:xfrm>
            <a:off x="4635310" y="2830892"/>
            <a:ext cx="2730669" cy="3570876"/>
          </a:xfrm>
          <a:prstGeom prst="rect">
            <a:avLst/>
          </a:prstGeom>
          <a:noFill/>
          <a:extLst>
            <a:ext uri="{909E8E84-426E-40DD-AFC4-6F175D3DCCD1}">
              <a14:hiddenFill xmlns:a14="http://schemas.microsoft.com/office/drawing/2010/main">
                <a:solidFill>
                  <a:srgbClr val="FFFFFF"/>
                </a:solidFill>
              </a14:hiddenFill>
            </a:ext>
          </a:extLst>
        </p:spPr>
      </p:pic>
      <p:pic>
        <p:nvPicPr>
          <p:cNvPr id="12289" name="Imagen 34">
            <a:extLst>
              <a:ext uri="{FF2B5EF4-FFF2-40B4-BE49-F238E27FC236}">
                <a16:creationId xmlns:a16="http://schemas.microsoft.com/office/drawing/2014/main" id="{5BA17336-6D7E-4EFD-8228-4426C37AC56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9604" t="12944" r="29382" b="6451"/>
          <a:stretch>
            <a:fillRect/>
          </a:stretch>
        </p:blipFill>
        <p:spPr bwMode="auto">
          <a:xfrm>
            <a:off x="7403666" y="2830892"/>
            <a:ext cx="3065014" cy="35758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AA8D95C9-DB67-402A-B62F-4646FBA3122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6" name="Rectangle 5">
            <a:extLst>
              <a:ext uri="{FF2B5EF4-FFF2-40B4-BE49-F238E27FC236}">
                <a16:creationId xmlns:a16="http://schemas.microsoft.com/office/drawing/2014/main" id="{C0EE1A05-09AC-41AD-AC3D-C3512C88E9A5}"/>
              </a:ext>
            </a:extLst>
          </p:cNvPr>
          <p:cNvSpPr>
            <a:spLocks noChangeArrowheads="1"/>
          </p:cNvSpPr>
          <p:nvPr/>
        </p:nvSpPr>
        <p:spPr bwMode="auto">
          <a:xfrm>
            <a:off x="0" y="27146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a:ln>
                <a:noFill/>
              </a:ln>
              <a:solidFill>
                <a:schemeClr val="tx1"/>
              </a:solidFill>
              <a:effectLst/>
              <a:latin typeface="Arial" panose="020B0604020202020204" pitchFamily="34" charset="0"/>
            </a:endParaRPr>
          </a:p>
        </p:txBody>
      </p:sp>
      <p:sp>
        <p:nvSpPr>
          <p:cNvPr id="17" name="Rectangle 6">
            <a:extLst>
              <a:ext uri="{FF2B5EF4-FFF2-40B4-BE49-F238E27FC236}">
                <a16:creationId xmlns:a16="http://schemas.microsoft.com/office/drawing/2014/main" id="{AEF6860C-6BAF-4608-ABA3-061195365724}"/>
              </a:ext>
            </a:extLst>
          </p:cNvPr>
          <p:cNvSpPr>
            <a:spLocks noChangeArrowheads="1"/>
          </p:cNvSpPr>
          <p:nvPr/>
        </p:nvSpPr>
        <p:spPr bwMode="auto">
          <a:xfrm>
            <a:off x="0" y="49815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a:ln>
                <a:noFill/>
              </a:ln>
              <a:solidFill>
                <a:schemeClr val="tx1"/>
              </a:solidFill>
              <a:effectLst/>
              <a:latin typeface="Arial" panose="020B0604020202020204" pitchFamily="34" charset="0"/>
            </a:endParaRPr>
          </a:p>
        </p:txBody>
      </p:sp>
      <p:sp>
        <p:nvSpPr>
          <p:cNvPr id="18" name="Rectangle 7">
            <a:extLst>
              <a:ext uri="{FF2B5EF4-FFF2-40B4-BE49-F238E27FC236}">
                <a16:creationId xmlns:a16="http://schemas.microsoft.com/office/drawing/2014/main" id="{27DE219E-2CA7-4179-9AF2-A38CF9D2EDD4}"/>
              </a:ext>
            </a:extLst>
          </p:cNvPr>
          <p:cNvSpPr>
            <a:spLocks noChangeArrowheads="1"/>
          </p:cNvSpPr>
          <p:nvPr/>
        </p:nvSpPr>
        <p:spPr bwMode="auto">
          <a:xfrm>
            <a:off x="0" y="72485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Tree>
    <p:extLst>
      <p:ext uri="{BB962C8B-B14F-4D97-AF65-F5344CB8AC3E}">
        <p14:creationId xmlns:p14="http://schemas.microsoft.com/office/powerpoint/2010/main" val="2274605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628B6DC2-0373-43A6-AD88-56F70FCB997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0" y="-82202"/>
            <a:ext cx="9335010" cy="1662517"/>
          </a:xfrm>
          <a:prstGeom prst="rect">
            <a:avLst/>
          </a:prstGeom>
          <a:ln>
            <a:noFill/>
          </a:ln>
          <a:extLst>
            <a:ext uri="{53640926-AAD7-44D8-BBD7-CCE9431645EC}">
              <a14:shadowObscured xmlns:a14="http://schemas.microsoft.com/office/drawing/2010/main"/>
            </a:ext>
          </a:extLst>
        </p:spPr>
      </p:pic>
      <p:sp>
        <p:nvSpPr>
          <p:cNvPr id="12" name="CuadroTexto 11">
            <a:extLst>
              <a:ext uri="{FF2B5EF4-FFF2-40B4-BE49-F238E27FC236}">
                <a16:creationId xmlns:a16="http://schemas.microsoft.com/office/drawing/2014/main" id="{AD184739-1FB4-4FBF-9554-5AFDE4AF82A6}"/>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3" name="Imagen 12">
            <a:extLst>
              <a:ext uri="{FF2B5EF4-FFF2-40B4-BE49-F238E27FC236}">
                <a16:creationId xmlns:a16="http://schemas.microsoft.com/office/drawing/2014/main" id="{A496AC0E-F43D-4CD3-8210-C4CBDDF3EFA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14" name="Imagen 13">
            <a:extLst>
              <a:ext uri="{FF2B5EF4-FFF2-40B4-BE49-F238E27FC236}">
                <a16:creationId xmlns:a16="http://schemas.microsoft.com/office/drawing/2014/main" id="{E6B56723-08AB-4ABB-BDFB-337CA0C446A1}"/>
              </a:ext>
            </a:extLst>
          </p:cNvPr>
          <p:cNvPicPr>
            <a:picLocks noChangeAspect="1"/>
          </p:cNvPicPr>
          <p:nvPr/>
        </p:nvPicPr>
        <p:blipFill>
          <a:blip r:embed="rId4"/>
          <a:srcRect/>
          <a:stretch>
            <a:fillRect/>
          </a:stretch>
        </p:blipFill>
        <p:spPr bwMode="auto">
          <a:xfrm>
            <a:off x="11354435" y="5937716"/>
            <a:ext cx="837565" cy="870585"/>
          </a:xfrm>
          <a:prstGeom prst="rect">
            <a:avLst/>
          </a:prstGeom>
          <a:noFill/>
          <a:ln w="9525">
            <a:noFill/>
            <a:miter lim="800000"/>
            <a:headEnd/>
            <a:tailEnd/>
          </a:ln>
        </p:spPr>
      </p:pic>
      <p:sp>
        <p:nvSpPr>
          <p:cNvPr id="15" name="CuadroTexto 14">
            <a:extLst>
              <a:ext uri="{FF2B5EF4-FFF2-40B4-BE49-F238E27FC236}">
                <a16:creationId xmlns:a16="http://schemas.microsoft.com/office/drawing/2014/main" id="{8B4C97F3-5095-4365-AED5-35343E531FBA}"/>
              </a:ext>
            </a:extLst>
          </p:cNvPr>
          <p:cNvSpPr txBox="1"/>
          <p:nvPr/>
        </p:nvSpPr>
        <p:spPr>
          <a:xfrm>
            <a:off x="7409724" y="6401768"/>
            <a:ext cx="4776217"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sp>
        <p:nvSpPr>
          <p:cNvPr id="2" name="Título 1"/>
          <p:cNvSpPr>
            <a:spLocks noGrp="1"/>
          </p:cNvSpPr>
          <p:nvPr>
            <p:ph type="title"/>
          </p:nvPr>
        </p:nvSpPr>
        <p:spPr>
          <a:xfrm>
            <a:off x="1177799" y="1324147"/>
            <a:ext cx="10334951" cy="1399493"/>
          </a:xfrm>
        </p:spPr>
        <p:txBody>
          <a:bodyPr>
            <a:noAutofit/>
          </a:bodyPr>
          <a:lstStyle/>
          <a:p>
            <a:pPr algn="ctr"/>
            <a:r>
              <a:rPr lang="es-MX" sz="3600" b="1" dirty="0"/>
              <a:t>COMPONENTE ASENTAMIENTOS HUMANOS</a:t>
            </a:r>
            <a:endParaRPr lang="en-US" sz="2400" dirty="0"/>
          </a:p>
        </p:txBody>
      </p:sp>
      <p:sp>
        <p:nvSpPr>
          <p:cNvPr id="5" name="Rectangle 4">
            <a:extLst>
              <a:ext uri="{FF2B5EF4-FFF2-40B4-BE49-F238E27FC236}">
                <a16:creationId xmlns:a16="http://schemas.microsoft.com/office/drawing/2014/main" id="{AA8D95C9-DB67-402A-B62F-4646FBA3122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6" name="Rectangle 5">
            <a:extLst>
              <a:ext uri="{FF2B5EF4-FFF2-40B4-BE49-F238E27FC236}">
                <a16:creationId xmlns:a16="http://schemas.microsoft.com/office/drawing/2014/main" id="{C0EE1A05-09AC-41AD-AC3D-C3512C88E9A5}"/>
              </a:ext>
            </a:extLst>
          </p:cNvPr>
          <p:cNvSpPr>
            <a:spLocks noChangeArrowheads="1"/>
          </p:cNvSpPr>
          <p:nvPr/>
        </p:nvSpPr>
        <p:spPr bwMode="auto">
          <a:xfrm>
            <a:off x="0" y="27146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a:ln>
                <a:noFill/>
              </a:ln>
              <a:solidFill>
                <a:schemeClr val="tx1"/>
              </a:solidFill>
              <a:effectLst/>
              <a:latin typeface="Arial" panose="020B0604020202020204" pitchFamily="34" charset="0"/>
            </a:endParaRPr>
          </a:p>
        </p:txBody>
      </p:sp>
      <p:sp>
        <p:nvSpPr>
          <p:cNvPr id="17" name="Rectangle 6">
            <a:extLst>
              <a:ext uri="{FF2B5EF4-FFF2-40B4-BE49-F238E27FC236}">
                <a16:creationId xmlns:a16="http://schemas.microsoft.com/office/drawing/2014/main" id="{AEF6860C-6BAF-4608-ABA3-061195365724}"/>
              </a:ext>
            </a:extLst>
          </p:cNvPr>
          <p:cNvSpPr>
            <a:spLocks noChangeArrowheads="1"/>
          </p:cNvSpPr>
          <p:nvPr/>
        </p:nvSpPr>
        <p:spPr bwMode="auto">
          <a:xfrm>
            <a:off x="0" y="49815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a:ln>
                <a:noFill/>
              </a:ln>
              <a:solidFill>
                <a:schemeClr val="tx1"/>
              </a:solidFill>
              <a:effectLst/>
              <a:latin typeface="Arial" panose="020B0604020202020204" pitchFamily="34" charset="0"/>
            </a:endParaRPr>
          </a:p>
        </p:txBody>
      </p:sp>
      <p:sp>
        <p:nvSpPr>
          <p:cNvPr id="18" name="Rectangle 7">
            <a:extLst>
              <a:ext uri="{FF2B5EF4-FFF2-40B4-BE49-F238E27FC236}">
                <a16:creationId xmlns:a16="http://schemas.microsoft.com/office/drawing/2014/main" id="{27DE219E-2CA7-4179-9AF2-A38CF9D2EDD4}"/>
              </a:ext>
            </a:extLst>
          </p:cNvPr>
          <p:cNvSpPr>
            <a:spLocks noChangeArrowheads="1"/>
          </p:cNvSpPr>
          <p:nvPr/>
        </p:nvSpPr>
        <p:spPr bwMode="auto">
          <a:xfrm>
            <a:off x="0" y="72485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graphicFrame>
        <p:nvGraphicFramePr>
          <p:cNvPr id="3" name="Tabla 2">
            <a:extLst>
              <a:ext uri="{FF2B5EF4-FFF2-40B4-BE49-F238E27FC236}">
                <a16:creationId xmlns:a16="http://schemas.microsoft.com/office/drawing/2014/main" id="{136C61F3-7EF9-4C45-AA6C-D66290C76537}"/>
              </a:ext>
            </a:extLst>
          </p:cNvPr>
          <p:cNvGraphicFramePr>
            <a:graphicFrameLocks noGrp="1"/>
          </p:cNvGraphicFramePr>
          <p:nvPr>
            <p:extLst>
              <p:ext uri="{D42A27DB-BD31-4B8C-83A1-F6EECF244321}">
                <p14:modId xmlns:p14="http://schemas.microsoft.com/office/powerpoint/2010/main" val="3731956198"/>
              </p:ext>
            </p:extLst>
          </p:nvPr>
        </p:nvGraphicFramePr>
        <p:xfrm>
          <a:off x="559285" y="3132553"/>
          <a:ext cx="5910249" cy="2133600"/>
        </p:xfrm>
        <a:graphic>
          <a:graphicData uri="http://schemas.openxmlformats.org/drawingml/2006/table">
            <a:tbl>
              <a:tblPr firstRow="1" firstCol="1" bandRow="1">
                <a:tableStyleId>{93296810-A885-4BE3-A3E7-6D5BEEA58F35}</a:tableStyleId>
              </a:tblPr>
              <a:tblGrid>
                <a:gridCol w="2935366">
                  <a:extLst>
                    <a:ext uri="{9D8B030D-6E8A-4147-A177-3AD203B41FA5}">
                      <a16:colId xmlns:a16="http://schemas.microsoft.com/office/drawing/2014/main" val="2305772432"/>
                    </a:ext>
                  </a:extLst>
                </a:gridCol>
                <a:gridCol w="1010631">
                  <a:extLst>
                    <a:ext uri="{9D8B030D-6E8A-4147-A177-3AD203B41FA5}">
                      <a16:colId xmlns:a16="http://schemas.microsoft.com/office/drawing/2014/main" val="94495893"/>
                    </a:ext>
                  </a:extLst>
                </a:gridCol>
                <a:gridCol w="1009983">
                  <a:extLst>
                    <a:ext uri="{9D8B030D-6E8A-4147-A177-3AD203B41FA5}">
                      <a16:colId xmlns:a16="http://schemas.microsoft.com/office/drawing/2014/main" val="552377196"/>
                    </a:ext>
                  </a:extLst>
                </a:gridCol>
                <a:gridCol w="954269">
                  <a:extLst>
                    <a:ext uri="{9D8B030D-6E8A-4147-A177-3AD203B41FA5}">
                      <a16:colId xmlns:a16="http://schemas.microsoft.com/office/drawing/2014/main" val="3374228509"/>
                    </a:ext>
                  </a:extLst>
                </a:gridCol>
              </a:tblGrid>
              <a:tr h="764784">
                <a:tc>
                  <a:txBody>
                    <a:bodyPr/>
                    <a:lstStyle/>
                    <a:p>
                      <a:pPr algn="ctr"/>
                      <a:r>
                        <a:rPr lang="es-ES" sz="2000" kern="100" dirty="0">
                          <a:effectLst/>
                        </a:rPr>
                        <a:t>PROYECTO / ACTIVIDAD</a:t>
                      </a:r>
                      <a:endParaRPr lang="es-EC"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2000" kern="100" dirty="0">
                          <a:effectLst/>
                        </a:rPr>
                        <a:t>GADPR DE CUYUJA</a:t>
                      </a:r>
                      <a:endParaRPr lang="es-EC"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2000" kern="100">
                          <a:effectLst/>
                        </a:rPr>
                        <a:t>OTRAS ENTIDADES</a:t>
                      </a:r>
                      <a:endParaRPr lang="es-EC" sz="20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2000" kern="100">
                          <a:effectLst/>
                        </a:rPr>
                        <a:t>% DE EJECUCIÓN</a:t>
                      </a:r>
                      <a:endParaRPr lang="es-EC" sz="20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1789159"/>
                  </a:ext>
                </a:extLst>
              </a:tr>
              <a:tr h="1147177">
                <a:tc>
                  <a:txBody>
                    <a:bodyPr/>
                    <a:lstStyle/>
                    <a:p>
                      <a:r>
                        <a:rPr lang="es-ES" sz="2000" kern="100">
                          <a:effectLst/>
                        </a:rPr>
                        <a:t>Adquisición de materiales para la limpieza de los espacios públicos de la </a:t>
                      </a:r>
                      <a:r>
                        <a:rPr lang="es-EC" sz="2000" kern="100">
                          <a:effectLst/>
                        </a:rPr>
                        <a:t>parroquia de Cuyuja</a:t>
                      </a:r>
                      <a:endParaRPr lang="es-EC" sz="20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2000" kern="100">
                          <a:effectLst/>
                        </a:rPr>
                        <a:t>USD 1576.70</a:t>
                      </a:r>
                      <a:endParaRPr lang="es-EC" sz="20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2000" kern="100" dirty="0">
                          <a:effectLst/>
                        </a:rPr>
                        <a:t> </a:t>
                      </a:r>
                      <a:endParaRPr lang="es-EC"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2000" kern="100" dirty="0">
                          <a:effectLst/>
                        </a:rPr>
                        <a:t>100%</a:t>
                      </a:r>
                      <a:endParaRPr lang="es-EC"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81043293"/>
                  </a:ext>
                </a:extLst>
              </a:tr>
            </a:tbl>
          </a:graphicData>
        </a:graphic>
      </p:graphicFrame>
      <p:pic>
        <p:nvPicPr>
          <p:cNvPr id="16" name="Imagen 15">
            <a:extLst>
              <a:ext uri="{FF2B5EF4-FFF2-40B4-BE49-F238E27FC236}">
                <a16:creationId xmlns:a16="http://schemas.microsoft.com/office/drawing/2014/main" id="{27F47338-989E-4166-BD04-9E3CCA4DE96D}"/>
              </a:ext>
            </a:extLst>
          </p:cNvPr>
          <p:cNvPicPr>
            <a:picLocks noChangeAspect="1"/>
          </p:cNvPicPr>
          <p:nvPr/>
        </p:nvPicPr>
        <p:blipFill>
          <a:blip r:embed="rId5"/>
          <a:stretch>
            <a:fillRect/>
          </a:stretch>
        </p:blipFill>
        <p:spPr>
          <a:xfrm>
            <a:off x="6945672" y="2388050"/>
            <a:ext cx="4776217" cy="3582162"/>
          </a:xfrm>
          <a:prstGeom prst="rect">
            <a:avLst/>
          </a:prstGeom>
        </p:spPr>
      </p:pic>
    </p:spTree>
    <p:extLst>
      <p:ext uri="{BB962C8B-B14F-4D97-AF65-F5344CB8AC3E}">
        <p14:creationId xmlns:p14="http://schemas.microsoft.com/office/powerpoint/2010/main" val="968674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628B6DC2-0373-43A6-AD88-56F70FCB997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0" y="-82202"/>
            <a:ext cx="9335010" cy="1662517"/>
          </a:xfrm>
          <a:prstGeom prst="rect">
            <a:avLst/>
          </a:prstGeom>
          <a:ln>
            <a:noFill/>
          </a:ln>
          <a:extLst>
            <a:ext uri="{53640926-AAD7-44D8-BBD7-CCE9431645EC}">
              <a14:shadowObscured xmlns:a14="http://schemas.microsoft.com/office/drawing/2010/main"/>
            </a:ext>
          </a:extLst>
        </p:spPr>
      </p:pic>
      <p:sp>
        <p:nvSpPr>
          <p:cNvPr id="12" name="CuadroTexto 11">
            <a:extLst>
              <a:ext uri="{FF2B5EF4-FFF2-40B4-BE49-F238E27FC236}">
                <a16:creationId xmlns:a16="http://schemas.microsoft.com/office/drawing/2014/main" id="{AD184739-1FB4-4FBF-9554-5AFDE4AF82A6}"/>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3" name="Imagen 12">
            <a:extLst>
              <a:ext uri="{FF2B5EF4-FFF2-40B4-BE49-F238E27FC236}">
                <a16:creationId xmlns:a16="http://schemas.microsoft.com/office/drawing/2014/main" id="{A496AC0E-F43D-4CD3-8210-C4CBDDF3EFA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14" name="Imagen 13">
            <a:extLst>
              <a:ext uri="{FF2B5EF4-FFF2-40B4-BE49-F238E27FC236}">
                <a16:creationId xmlns:a16="http://schemas.microsoft.com/office/drawing/2014/main" id="{E6B56723-08AB-4ABB-BDFB-337CA0C446A1}"/>
              </a:ext>
            </a:extLst>
          </p:cNvPr>
          <p:cNvPicPr>
            <a:picLocks noChangeAspect="1"/>
          </p:cNvPicPr>
          <p:nvPr/>
        </p:nvPicPr>
        <p:blipFill>
          <a:blip r:embed="rId4"/>
          <a:srcRect/>
          <a:stretch>
            <a:fillRect/>
          </a:stretch>
        </p:blipFill>
        <p:spPr bwMode="auto">
          <a:xfrm>
            <a:off x="11354435" y="5937716"/>
            <a:ext cx="837565" cy="870585"/>
          </a:xfrm>
          <a:prstGeom prst="rect">
            <a:avLst/>
          </a:prstGeom>
          <a:noFill/>
          <a:ln w="9525">
            <a:noFill/>
            <a:miter lim="800000"/>
            <a:headEnd/>
            <a:tailEnd/>
          </a:ln>
        </p:spPr>
      </p:pic>
      <p:sp>
        <p:nvSpPr>
          <p:cNvPr id="15" name="CuadroTexto 14">
            <a:extLst>
              <a:ext uri="{FF2B5EF4-FFF2-40B4-BE49-F238E27FC236}">
                <a16:creationId xmlns:a16="http://schemas.microsoft.com/office/drawing/2014/main" id="{8B4C97F3-5095-4365-AED5-35343E531FBA}"/>
              </a:ext>
            </a:extLst>
          </p:cNvPr>
          <p:cNvSpPr txBox="1"/>
          <p:nvPr/>
        </p:nvSpPr>
        <p:spPr>
          <a:xfrm>
            <a:off x="7409724" y="6401768"/>
            <a:ext cx="4776217"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sp>
        <p:nvSpPr>
          <p:cNvPr id="2" name="Título 1"/>
          <p:cNvSpPr>
            <a:spLocks noGrp="1"/>
          </p:cNvSpPr>
          <p:nvPr>
            <p:ph type="title"/>
          </p:nvPr>
        </p:nvSpPr>
        <p:spPr>
          <a:xfrm>
            <a:off x="1177799" y="1324147"/>
            <a:ext cx="10334951" cy="1399493"/>
          </a:xfrm>
        </p:spPr>
        <p:txBody>
          <a:bodyPr>
            <a:noAutofit/>
          </a:bodyPr>
          <a:lstStyle/>
          <a:p>
            <a:pPr marL="457200" lvl="1" algn="ctr">
              <a:buSzPts val="1200"/>
            </a:pPr>
            <a:r>
              <a:rPr lang="es-ES" sz="3600" b="1"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COMPONENTE POLÍTICO INSTITUCIONAL</a:t>
            </a:r>
            <a:endParaRPr lang="es-EC" sz="3600"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endParaRPr>
          </a:p>
        </p:txBody>
      </p:sp>
      <p:sp>
        <p:nvSpPr>
          <p:cNvPr id="5" name="Rectangle 4">
            <a:extLst>
              <a:ext uri="{FF2B5EF4-FFF2-40B4-BE49-F238E27FC236}">
                <a16:creationId xmlns:a16="http://schemas.microsoft.com/office/drawing/2014/main" id="{AA8D95C9-DB67-402A-B62F-4646FBA3122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6" name="Rectangle 5">
            <a:extLst>
              <a:ext uri="{FF2B5EF4-FFF2-40B4-BE49-F238E27FC236}">
                <a16:creationId xmlns:a16="http://schemas.microsoft.com/office/drawing/2014/main" id="{C0EE1A05-09AC-41AD-AC3D-C3512C88E9A5}"/>
              </a:ext>
            </a:extLst>
          </p:cNvPr>
          <p:cNvSpPr>
            <a:spLocks noChangeArrowheads="1"/>
          </p:cNvSpPr>
          <p:nvPr/>
        </p:nvSpPr>
        <p:spPr bwMode="auto">
          <a:xfrm>
            <a:off x="0" y="27146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a:ln>
                <a:noFill/>
              </a:ln>
              <a:solidFill>
                <a:schemeClr val="tx1"/>
              </a:solidFill>
              <a:effectLst/>
              <a:latin typeface="Arial" panose="020B0604020202020204" pitchFamily="34" charset="0"/>
            </a:endParaRPr>
          </a:p>
        </p:txBody>
      </p:sp>
      <p:sp>
        <p:nvSpPr>
          <p:cNvPr id="17" name="Rectangle 6">
            <a:extLst>
              <a:ext uri="{FF2B5EF4-FFF2-40B4-BE49-F238E27FC236}">
                <a16:creationId xmlns:a16="http://schemas.microsoft.com/office/drawing/2014/main" id="{AEF6860C-6BAF-4608-ABA3-061195365724}"/>
              </a:ext>
            </a:extLst>
          </p:cNvPr>
          <p:cNvSpPr>
            <a:spLocks noChangeArrowheads="1"/>
          </p:cNvSpPr>
          <p:nvPr/>
        </p:nvSpPr>
        <p:spPr bwMode="auto">
          <a:xfrm>
            <a:off x="0" y="49815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a:ln>
                <a:noFill/>
              </a:ln>
              <a:solidFill>
                <a:schemeClr val="tx1"/>
              </a:solidFill>
              <a:effectLst/>
              <a:latin typeface="Arial" panose="020B0604020202020204" pitchFamily="34" charset="0"/>
            </a:endParaRPr>
          </a:p>
        </p:txBody>
      </p:sp>
      <p:sp>
        <p:nvSpPr>
          <p:cNvPr id="18" name="Rectangle 7">
            <a:extLst>
              <a:ext uri="{FF2B5EF4-FFF2-40B4-BE49-F238E27FC236}">
                <a16:creationId xmlns:a16="http://schemas.microsoft.com/office/drawing/2014/main" id="{27DE219E-2CA7-4179-9AF2-A38CF9D2EDD4}"/>
              </a:ext>
            </a:extLst>
          </p:cNvPr>
          <p:cNvSpPr>
            <a:spLocks noChangeArrowheads="1"/>
          </p:cNvSpPr>
          <p:nvPr/>
        </p:nvSpPr>
        <p:spPr bwMode="auto">
          <a:xfrm>
            <a:off x="0" y="72485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graphicFrame>
        <p:nvGraphicFramePr>
          <p:cNvPr id="4" name="Tabla 3">
            <a:extLst>
              <a:ext uri="{FF2B5EF4-FFF2-40B4-BE49-F238E27FC236}">
                <a16:creationId xmlns:a16="http://schemas.microsoft.com/office/drawing/2014/main" id="{A9E5ABAC-C89E-4062-A68F-38E13C8DE005}"/>
              </a:ext>
            </a:extLst>
          </p:cNvPr>
          <p:cNvGraphicFramePr>
            <a:graphicFrameLocks noGrp="1"/>
          </p:cNvGraphicFramePr>
          <p:nvPr>
            <p:extLst>
              <p:ext uri="{D42A27DB-BD31-4B8C-83A1-F6EECF244321}">
                <p14:modId xmlns:p14="http://schemas.microsoft.com/office/powerpoint/2010/main" val="4249600034"/>
              </p:ext>
            </p:extLst>
          </p:nvPr>
        </p:nvGraphicFramePr>
        <p:xfrm>
          <a:off x="1177799" y="2300449"/>
          <a:ext cx="9880759" cy="1828800"/>
        </p:xfrm>
        <a:graphic>
          <a:graphicData uri="http://schemas.openxmlformats.org/drawingml/2006/table">
            <a:tbl>
              <a:tblPr firstRow="1" firstCol="1" bandRow="1">
                <a:tableStyleId>{5C22544A-7EE6-4342-B048-85BDC9FD1C3A}</a:tableStyleId>
              </a:tblPr>
              <a:tblGrid>
                <a:gridCol w="5126276">
                  <a:extLst>
                    <a:ext uri="{9D8B030D-6E8A-4147-A177-3AD203B41FA5}">
                      <a16:colId xmlns:a16="http://schemas.microsoft.com/office/drawing/2014/main" val="2247795866"/>
                    </a:ext>
                  </a:extLst>
                </a:gridCol>
                <a:gridCol w="1470645">
                  <a:extLst>
                    <a:ext uri="{9D8B030D-6E8A-4147-A177-3AD203B41FA5}">
                      <a16:colId xmlns:a16="http://schemas.microsoft.com/office/drawing/2014/main" val="2417130086"/>
                    </a:ext>
                  </a:extLst>
                </a:gridCol>
                <a:gridCol w="1688490">
                  <a:extLst>
                    <a:ext uri="{9D8B030D-6E8A-4147-A177-3AD203B41FA5}">
                      <a16:colId xmlns:a16="http://schemas.microsoft.com/office/drawing/2014/main" val="1063000651"/>
                    </a:ext>
                  </a:extLst>
                </a:gridCol>
                <a:gridCol w="1595348">
                  <a:extLst>
                    <a:ext uri="{9D8B030D-6E8A-4147-A177-3AD203B41FA5}">
                      <a16:colId xmlns:a16="http://schemas.microsoft.com/office/drawing/2014/main" val="718304679"/>
                    </a:ext>
                  </a:extLst>
                </a:gridCol>
              </a:tblGrid>
              <a:tr h="502500">
                <a:tc>
                  <a:txBody>
                    <a:bodyPr/>
                    <a:lstStyle/>
                    <a:p>
                      <a:pPr algn="ctr"/>
                      <a:r>
                        <a:rPr lang="es-ES" sz="2000" kern="100" dirty="0">
                          <a:effectLst/>
                        </a:rPr>
                        <a:t>PROYECTO / ACTIVIDAD</a:t>
                      </a:r>
                      <a:endParaRPr lang="es-EC"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2000" kern="100">
                          <a:effectLst/>
                        </a:rPr>
                        <a:t>GADPR DE CUYUJA</a:t>
                      </a:r>
                      <a:endParaRPr lang="es-EC" sz="20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2000" kern="100">
                          <a:effectLst/>
                        </a:rPr>
                        <a:t>OTRAS ENTIDADES</a:t>
                      </a:r>
                      <a:endParaRPr lang="es-EC" sz="20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2000" kern="100">
                          <a:effectLst/>
                        </a:rPr>
                        <a:t>% DE EJECUCIÓN</a:t>
                      </a:r>
                      <a:endParaRPr lang="es-EC" sz="20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67184906"/>
                  </a:ext>
                </a:extLst>
              </a:tr>
              <a:tr h="1005001">
                <a:tc>
                  <a:txBody>
                    <a:bodyPr/>
                    <a:lstStyle/>
                    <a:p>
                      <a:pPr algn="just"/>
                      <a:r>
                        <a:rPr lang="es-ES" sz="2000" kern="100" dirty="0">
                          <a:effectLst/>
                        </a:rPr>
                        <a:t>Consultoría de actualización del Plan de desarrollo y ordenamiento territorial del Gobierno Autónomo Descentralizado Parroquial Rural de Cuyuja.</a:t>
                      </a:r>
                      <a:endParaRPr lang="es-EC"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s-ES" sz="2000" kern="100" dirty="0">
                          <a:effectLst/>
                        </a:rPr>
                        <a:t>USD 15000.00</a:t>
                      </a:r>
                      <a:endParaRPr lang="es-EC"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2000" kern="100" dirty="0">
                          <a:effectLst/>
                        </a:rPr>
                        <a:t>UCE, SEAP </a:t>
                      </a:r>
                      <a:endParaRPr lang="es-EC"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s-ES" sz="2000" kern="100" dirty="0">
                          <a:effectLst/>
                        </a:rPr>
                        <a:t>5%</a:t>
                      </a:r>
                      <a:endParaRPr lang="es-EC"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401921710"/>
                  </a:ext>
                </a:extLst>
              </a:tr>
            </a:tbl>
          </a:graphicData>
        </a:graphic>
      </p:graphicFrame>
      <p:pic>
        <p:nvPicPr>
          <p:cNvPr id="16" name="Imagen 15">
            <a:extLst>
              <a:ext uri="{FF2B5EF4-FFF2-40B4-BE49-F238E27FC236}">
                <a16:creationId xmlns:a16="http://schemas.microsoft.com/office/drawing/2014/main" id="{57E9A343-B325-48E9-BA73-4DB3666B2483}"/>
              </a:ext>
            </a:extLst>
          </p:cNvPr>
          <p:cNvPicPr/>
          <p:nvPr/>
        </p:nvPicPr>
        <p:blipFill rotWithShape="1">
          <a:blip r:embed="rId5"/>
          <a:srcRect l="29768" t="20298" r="29879" b="24985"/>
          <a:stretch/>
        </p:blipFill>
        <p:spPr bwMode="auto">
          <a:xfrm>
            <a:off x="2904436" y="4180645"/>
            <a:ext cx="4096865" cy="2122368"/>
          </a:xfrm>
          <a:prstGeom prst="rect">
            <a:avLst/>
          </a:prstGeom>
          <a:ln>
            <a:noFill/>
          </a:ln>
          <a:extLst>
            <a:ext uri="{53640926-AAD7-44D8-BBD7-CCE9431645EC}">
              <a14:shadowObscured xmlns:a14="http://schemas.microsoft.com/office/drawing/2010/main"/>
            </a:ext>
          </a:extLst>
        </p:spPr>
      </p:pic>
      <p:pic>
        <p:nvPicPr>
          <p:cNvPr id="19" name="Imagen 18">
            <a:extLst>
              <a:ext uri="{FF2B5EF4-FFF2-40B4-BE49-F238E27FC236}">
                <a16:creationId xmlns:a16="http://schemas.microsoft.com/office/drawing/2014/main" id="{4A9433E8-BA14-4396-931E-D49939966726}"/>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7183274" y="4180644"/>
            <a:ext cx="2544551" cy="2122368"/>
          </a:xfrm>
          <a:prstGeom prst="rect">
            <a:avLst/>
          </a:prstGeom>
        </p:spPr>
      </p:pic>
    </p:spTree>
    <p:extLst>
      <p:ext uri="{BB962C8B-B14F-4D97-AF65-F5344CB8AC3E}">
        <p14:creationId xmlns:p14="http://schemas.microsoft.com/office/powerpoint/2010/main" val="1951522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628B6DC2-0373-43A6-AD88-56F70FCB997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0" y="-82202"/>
            <a:ext cx="9335010" cy="1662517"/>
          </a:xfrm>
          <a:prstGeom prst="rect">
            <a:avLst/>
          </a:prstGeom>
          <a:ln>
            <a:noFill/>
          </a:ln>
          <a:extLst>
            <a:ext uri="{53640926-AAD7-44D8-BBD7-CCE9431645EC}">
              <a14:shadowObscured xmlns:a14="http://schemas.microsoft.com/office/drawing/2010/main"/>
            </a:ext>
          </a:extLst>
        </p:spPr>
      </p:pic>
      <p:sp>
        <p:nvSpPr>
          <p:cNvPr id="12" name="CuadroTexto 11">
            <a:extLst>
              <a:ext uri="{FF2B5EF4-FFF2-40B4-BE49-F238E27FC236}">
                <a16:creationId xmlns:a16="http://schemas.microsoft.com/office/drawing/2014/main" id="{AD184739-1FB4-4FBF-9554-5AFDE4AF82A6}"/>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3" name="Imagen 12">
            <a:extLst>
              <a:ext uri="{FF2B5EF4-FFF2-40B4-BE49-F238E27FC236}">
                <a16:creationId xmlns:a16="http://schemas.microsoft.com/office/drawing/2014/main" id="{A496AC0E-F43D-4CD3-8210-C4CBDDF3EFA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14" name="Imagen 13">
            <a:extLst>
              <a:ext uri="{FF2B5EF4-FFF2-40B4-BE49-F238E27FC236}">
                <a16:creationId xmlns:a16="http://schemas.microsoft.com/office/drawing/2014/main" id="{E6B56723-08AB-4ABB-BDFB-337CA0C446A1}"/>
              </a:ext>
            </a:extLst>
          </p:cNvPr>
          <p:cNvPicPr>
            <a:picLocks noChangeAspect="1"/>
          </p:cNvPicPr>
          <p:nvPr/>
        </p:nvPicPr>
        <p:blipFill>
          <a:blip r:embed="rId4"/>
          <a:srcRect/>
          <a:stretch>
            <a:fillRect/>
          </a:stretch>
        </p:blipFill>
        <p:spPr bwMode="auto">
          <a:xfrm>
            <a:off x="11354435" y="5937716"/>
            <a:ext cx="837565" cy="870585"/>
          </a:xfrm>
          <a:prstGeom prst="rect">
            <a:avLst/>
          </a:prstGeom>
          <a:noFill/>
          <a:ln w="9525">
            <a:noFill/>
            <a:miter lim="800000"/>
            <a:headEnd/>
            <a:tailEnd/>
          </a:ln>
        </p:spPr>
      </p:pic>
      <p:sp>
        <p:nvSpPr>
          <p:cNvPr id="15" name="CuadroTexto 14">
            <a:extLst>
              <a:ext uri="{FF2B5EF4-FFF2-40B4-BE49-F238E27FC236}">
                <a16:creationId xmlns:a16="http://schemas.microsoft.com/office/drawing/2014/main" id="{8B4C97F3-5095-4365-AED5-35343E531FBA}"/>
              </a:ext>
            </a:extLst>
          </p:cNvPr>
          <p:cNvSpPr txBox="1"/>
          <p:nvPr/>
        </p:nvSpPr>
        <p:spPr>
          <a:xfrm>
            <a:off x="7409724" y="6401768"/>
            <a:ext cx="4776217"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sp>
        <p:nvSpPr>
          <p:cNvPr id="2" name="Título 1"/>
          <p:cNvSpPr>
            <a:spLocks noGrp="1"/>
          </p:cNvSpPr>
          <p:nvPr>
            <p:ph type="title"/>
          </p:nvPr>
        </p:nvSpPr>
        <p:spPr>
          <a:xfrm>
            <a:off x="758111" y="1309534"/>
            <a:ext cx="10334951" cy="1399493"/>
          </a:xfrm>
        </p:spPr>
        <p:txBody>
          <a:bodyPr>
            <a:noAutofit/>
          </a:bodyPr>
          <a:lstStyle/>
          <a:p>
            <a:pPr marL="457200" lvl="1" algn="ctr">
              <a:buSzPts val="1200"/>
            </a:pPr>
            <a:r>
              <a:rPr lang="es-ES" sz="3600" b="1"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COMPONENTE POLÍTICO INSTITUCIONAL Y PARTICIPACIÓN CIUDADANA</a:t>
            </a:r>
            <a:endParaRPr lang="es-EC" sz="3600"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endParaRPr>
          </a:p>
        </p:txBody>
      </p:sp>
      <p:sp>
        <p:nvSpPr>
          <p:cNvPr id="5" name="Rectangle 4">
            <a:extLst>
              <a:ext uri="{FF2B5EF4-FFF2-40B4-BE49-F238E27FC236}">
                <a16:creationId xmlns:a16="http://schemas.microsoft.com/office/drawing/2014/main" id="{AA8D95C9-DB67-402A-B62F-4646FBA3122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6" name="Rectangle 5">
            <a:extLst>
              <a:ext uri="{FF2B5EF4-FFF2-40B4-BE49-F238E27FC236}">
                <a16:creationId xmlns:a16="http://schemas.microsoft.com/office/drawing/2014/main" id="{C0EE1A05-09AC-41AD-AC3D-C3512C88E9A5}"/>
              </a:ext>
            </a:extLst>
          </p:cNvPr>
          <p:cNvSpPr>
            <a:spLocks noChangeArrowheads="1"/>
          </p:cNvSpPr>
          <p:nvPr/>
        </p:nvSpPr>
        <p:spPr bwMode="auto">
          <a:xfrm>
            <a:off x="0" y="27146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a:ln>
                <a:noFill/>
              </a:ln>
              <a:solidFill>
                <a:schemeClr val="tx1"/>
              </a:solidFill>
              <a:effectLst/>
              <a:latin typeface="Arial" panose="020B0604020202020204" pitchFamily="34" charset="0"/>
            </a:endParaRPr>
          </a:p>
        </p:txBody>
      </p:sp>
      <p:sp>
        <p:nvSpPr>
          <p:cNvPr id="17" name="Rectangle 6">
            <a:extLst>
              <a:ext uri="{FF2B5EF4-FFF2-40B4-BE49-F238E27FC236}">
                <a16:creationId xmlns:a16="http://schemas.microsoft.com/office/drawing/2014/main" id="{AEF6860C-6BAF-4608-ABA3-061195365724}"/>
              </a:ext>
            </a:extLst>
          </p:cNvPr>
          <p:cNvSpPr>
            <a:spLocks noChangeArrowheads="1"/>
          </p:cNvSpPr>
          <p:nvPr/>
        </p:nvSpPr>
        <p:spPr bwMode="auto">
          <a:xfrm>
            <a:off x="0" y="49815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dirty="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8" name="Rectangle 7">
            <a:extLst>
              <a:ext uri="{FF2B5EF4-FFF2-40B4-BE49-F238E27FC236}">
                <a16:creationId xmlns:a16="http://schemas.microsoft.com/office/drawing/2014/main" id="{27DE219E-2CA7-4179-9AF2-A38CF9D2EDD4}"/>
              </a:ext>
            </a:extLst>
          </p:cNvPr>
          <p:cNvSpPr>
            <a:spLocks noChangeArrowheads="1"/>
          </p:cNvSpPr>
          <p:nvPr/>
        </p:nvSpPr>
        <p:spPr bwMode="auto">
          <a:xfrm>
            <a:off x="0" y="72485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graphicFrame>
        <p:nvGraphicFramePr>
          <p:cNvPr id="25" name="Tabla 25">
            <a:extLst>
              <a:ext uri="{FF2B5EF4-FFF2-40B4-BE49-F238E27FC236}">
                <a16:creationId xmlns:a16="http://schemas.microsoft.com/office/drawing/2014/main" id="{D7802358-1C98-4EAA-B99F-7BEC2E48AFA6}"/>
              </a:ext>
            </a:extLst>
          </p:cNvPr>
          <p:cNvGraphicFramePr>
            <a:graphicFrameLocks noGrp="1"/>
          </p:cNvGraphicFramePr>
          <p:nvPr>
            <p:extLst>
              <p:ext uri="{D42A27DB-BD31-4B8C-83A1-F6EECF244321}">
                <p14:modId xmlns:p14="http://schemas.microsoft.com/office/powerpoint/2010/main" val="1582576004"/>
              </p:ext>
            </p:extLst>
          </p:nvPr>
        </p:nvGraphicFramePr>
        <p:xfrm>
          <a:off x="669630" y="2640841"/>
          <a:ext cx="10511914" cy="3810000"/>
        </p:xfrm>
        <a:graphic>
          <a:graphicData uri="http://schemas.openxmlformats.org/drawingml/2006/table">
            <a:tbl>
              <a:tblPr firstRow="1" bandRow="1">
                <a:tableStyleId>{5C22544A-7EE6-4342-B048-85BDC9FD1C3A}</a:tableStyleId>
              </a:tblPr>
              <a:tblGrid>
                <a:gridCol w="5980857">
                  <a:extLst>
                    <a:ext uri="{9D8B030D-6E8A-4147-A177-3AD203B41FA5}">
                      <a16:colId xmlns:a16="http://schemas.microsoft.com/office/drawing/2014/main" val="1021315281"/>
                    </a:ext>
                  </a:extLst>
                </a:gridCol>
                <a:gridCol w="2168313">
                  <a:extLst>
                    <a:ext uri="{9D8B030D-6E8A-4147-A177-3AD203B41FA5}">
                      <a16:colId xmlns:a16="http://schemas.microsoft.com/office/drawing/2014/main" val="1994982607"/>
                    </a:ext>
                  </a:extLst>
                </a:gridCol>
                <a:gridCol w="2362744">
                  <a:extLst>
                    <a:ext uri="{9D8B030D-6E8A-4147-A177-3AD203B41FA5}">
                      <a16:colId xmlns:a16="http://schemas.microsoft.com/office/drawing/2014/main" val="2612346852"/>
                    </a:ext>
                  </a:extLst>
                </a:gridCol>
              </a:tblGrid>
              <a:tr h="5332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kern="100" dirty="0">
                          <a:effectLst/>
                        </a:rPr>
                        <a:t>PROYECTO / ACTIVIDAD</a:t>
                      </a:r>
                      <a:endParaRPr lang="es-EC"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s-EC"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kern="100" dirty="0">
                          <a:effectLst/>
                        </a:rPr>
                        <a:t>GADPR DE CUYUJA</a:t>
                      </a:r>
                      <a:endParaRPr lang="es-EC"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s-EC"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kern="100" dirty="0">
                          <a:effectLst/>
                        </a:rPr>
                        <a:t>% DE EJECUCIÓN</a:t>
                      </a:r>
                      <a:endParaRPr lang="es-EC"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s-EC" sz="2000" dirty="0"/>
                    </a:p>
                  </a:txBody>
                  <a:tcPr/>
                </a:tc>
                <a:extLst>
                  <a:ext uri="{0D108BD9-81ED-4DB2-BD59-A6C34878D82A}">
                    <a16:rowId xmlns:a16="http://schemas.microsoft.com/office/drawing/2014/main" val="2003705419"/>
                  </a:ext>
                </a:extLst>
              </a:tr>
              <a:tr h="61560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kern="100" baseline="0" dirty="0">
                          <a:effectLst/>
                        </a:rPr>
                        <a:t>Mantenimiento y reparación de cámaras del sistema de video vigilancia.</a:t>
                      </a:r>
                      <a:endParaRPr lang="es-EC" sz="2000" kern="100" baseline="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kern="100" baseline="0" dirty="0">
                          <a:effectLst/>
                        </a:rPr>
                        <a:t>USD 229.00</a:t>
                      </a:r>
                      <a:endParaRPr lang="es-EC" sz="2000" kern="100" baseline="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s-EC" sz="2000" dirty="0"/>
                    </a:p>
                  </a:txBody>
                  <a:tcPr/>
                </a:tc>
                <a:tc>
                  <a:txBody>
                    <a:bodyPr/>
                    <a:lstStyle/>
                    <a:p>
                      <a:r>
                        <a:rPr lang="es-ES" sz="2000" dirty="0"/>
                        <a:t>100 %</a:t>
                      </a:r>
                      <a:endParaRPr lang="es-EC" sz="2000" dirty="0"/>
                    </a:p>
                  </a:txBody>
                  <a:tcPr/>
                </a:tc>
                <a:extLst>
                  <a:ext uri="{0D108BD9-81ED-4DB2-BD59-A6C34878D82A}">
                    <a16:rowId xmlns:a16="http://schemas.microsoft.com/office/drawing/2014/main" val="3648101499"/>
                  </a:ext>
                </a:extLst>
              </a:tr>
              <a:tr h="3479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kern="100" dirty="0">
                          <a:effectLst/>
                        </a:rPr>
                        <a:t>Mantenimiento de computadoras del GADPR de Cuyuja</a:t>
                      </a:r>
                      <a:endParaRPr lang="es-EC" sz="2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kern="100" dirty="0">
                          <a:effectLst/>
                        </a:rPr>
                        <a:t>USD 480.00</a:t>
                      </a:r>
                      <a:endParaRPr lang="es-EC"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100 %</a:t>
                      </a:r>
                      <a:endParaRPr lang="es-EC" sz="2000" dirty="0"/>
                    </a:p>
                  </a:txBody>
                  <a:tcPr/>
                </a:tc>
                <a:extLst>
                  <a:ext uri="{0D108BD9-81ED-4DB2-BD59-A6C34878D82A}">
                    <a16:rowId xmlns:a16="http://schemas.microsoft.com/office/drawing/2014/main" val="2801477129"/>
                  </a:ext>
                </a:extLst>
              </a:tr>
              <a:tr h="8832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kern="100" dirty="0">
                          <a:effectLst/>
                        </a:rPr>
                        <a:t>Contratación de servicios para la renovación de hosting, dominio, mantenimiento del sitio web institucional licencia anual del GADPR de Cuyuja</a:t>
                      </a:r>
                      <a:endParaRPr lang="es-EC" sz="2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tc>
                <a:tc>
                  <a:txBody>
                    <a:bodyPr/>
                    <a:lstStyle/>
                    <a:p>
                      <a:r>
                        <a:rPr lang="es-ES" sz="2000" kern="100" dirty="0">
                          <a:effectLst/>
                        </a:rPr>
                        <a:t>USD 250.00</a:t>
                      </a:r>
                      <a:endParaRPr lang="es-EC" sz="2000" dirty="0"/>
                    </a:p>
                  </a:txBody>
                  <a:tcPr/>
                </a:tc>
                <a:tc>
                  <a:txBody>
                    <a:bodyPr/>
                    <a:lstStyle/>
                    <a:p>
                      <a:r>
                        <a:rPr lang="es-ES" sz="2000" dirty="0"/>
                        <a:t>100 %</a:t>
                      </a:r>
                      <a:endParaRPr lang="es-EC" sz="2000" dirty="0"/>
                    </a:p>
                  </a:txBody>
                  <a:tcPr/>
                </a:tc>
                <a:extLst>
                  <a:ext uri="{0D108BD9-81ED-4DB2-BD59-A6C34878D82A}">
                    <a16:rowId xmlns:a16="http://schemas.microsoft.com/office/drawing/2014/main" val="3949912137"/>
                  </a:ext>
                </a:extLst>
              </a:tr>
              <a:tr h="96112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kern="100" dirty="0">
                          <a:effectLst/>
                        </a:rPr>
                        <a:t>Contratación del servicio de actualización del sistema de contabilidad gubernamental CONTROLGUB correspondiente al año 2023 del Gad Parroquial Cuyuja</a:t>
                      </a:r>
                      <a:endParaRPr lang="es-EC" sz="2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tc>
                <a:tc>
                  <a:txBody>
                    <a:bodyPr/>
                    <a:lstStyle/>
                    <a:p>
                      <a:r>
                        <a:rPr lang="es-ES" sz="2000" kern="100" dirty="0">
                          <a:effectLst/>
                        </a:rPr>
                        <a:t>USD 250.00</a:t>
                      </a:r>
                      <a:endParaRPr lang="es-EC"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100 %</a:t>
                      </a:r>
                      <a:endParaRPr lang="es-EC" sz="2000" dirty="0"/>
                    </a:p>
                    <a:p>
                      <a:endParaRPr lang="es-EC" sz="2000" dirty="0"/>
                    </a:p>
                  </a:txBody>
                  <a:tcPr/>
                </a:tc>
                <a:extLst>
                  <a:ext uri="{0D108BD9-81ED-4DB2-BD59-A6C34878D82A}">
                    <a16:rowId xmlns:a16="http://schemas.microsoft.com/office/drawing/2014/main" val="2708797515"/>
                  </a:ext>
                </a:extLst>
              </a:tr>
            </a:tbl>
          </a:graphicData>
        </a:graphic>
      </p:graphicFrame>
    </p:spTree>
    <p:extLst>
      <p:ext uri="{BB962C8B-B14F-4D97-AF65-F5344CB8AC3E}">
        <p14:creationId xmlns:p14="http://schemas.microsoft.com/office/powerpoint/2010/main" val="1453469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628B6DC2-0373-43A6-AD88-56F70FCB997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0" y="-82202"/>
            <a:ext cx="9335010" cy="1662517"/>
          </a:xfrm>
          <a:prstGeom prst="rect">
            <a:avLst/>
          </a:prstGeom>
          <a:ln>
            <a:noFill/>
          </a:ln>
          <a:extLst>
            <a:ext uri="{53640926-AAD7-44D8-BBD7-CCE9431645EC}">
              <a14:shadowObscured xmlns:a14="http://schemas.microsoft.com/office/drawing/2010/main"/>
            </a:ext>
          </a:extLst>
        </p:spPr>
      </p:pic>
      <p:sp>
        <p:nvSpPr>
          <p:cNvPr id="12" name="CuadroTexto 11">
            <a:extLst>
              <a:ext uri="{FF2B5EF4-FFF2-40B4-BE49-F238E27FC236}">
                <a16:creationId xmlns:a16="http://schemas.microsoft.com/office/drawing/2014/main" id="{AD184739-1FB4-4FBF-9554-5AFDE4AF82A6}"/>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3" name="Imagen 12">
            <a:extLst>
              <a:ext uri="{FF2B5EF4-FFF2-40B4-BE49-F238E27FC236}">
                <a16:creationId xmlns:a16="http://schemas.microsoft.com/office/drawing/2014/main" id="{A496AC0E-F43D-4CD3-8210-C4CBDDF3EFA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14" name="Imagen 13">
            <a:extLst>
              <a:ext uri="{FF2B5EF4-FFF2-40B4-BE49-F238E27FC236}">
                <a16:creationId xmlns:a16="http://schemas.microsoft.com/office/drawing/2014/main" id="{E6B56723-08AB-4ABB-BDFB-337CA0C446A1}"/>
              </a:ext>
            </a:extLst>
          </p:cNvPr>
          <p:cNvPicPr>
            <a:picLocks noChangeAspect="1"/>
          </p:cNvPicPr>
          <p:nvPr/>
        </p:nvPicPr>
        <p:blipFill>
          <a:blip r:embed="rId4"/>
          <a:srcRect/>
          <a:stretch>
            <a:fillRect/>
          </a:stretch>
        </p:blipFill>
        <p:spPr bwMode="auto">
          <a:xfrm>
            <a:off x="11354435" y="5937716"/>
            <a:ext cx="837565" cy="870585"/>
          </a:xfrm>
          <a:prstGeom prst="rect">
            <a:avLst/>
          </a:prstGeom>
          <a:noFill/>
          <a:ln w="9525">
            <a:noFill/>
            <a:miter lim="800000"/>
            <a:headEnd/>
            <a:tailEnd/>
          </a:ln>
        </p:spPr>
      </p:pic>
      <p:sp>
        <p:nvSpPr>
          <p:cNvPr id="15" name="CuadroTexto 14">
            <a:extLst>
              <a:ext uri="{FF2B5EF4-FFF2-40B4-BE49-F238E27FC236}">
                <a16:creationId xmlns:a16="http://schemas.microsoft.com/office/drawing/2014/main" id="{8B4C97F3-5095-4365-AED5-35343E531FBA}"/>
              </a:ext>
            </a:extLst>
          </p:cNvPr>
          <p:cNvSpPr txBox="1"/>
          <p:nvPr/>
        </p:nvSpPr>
        <p:spPr>
          <a:xfrm>
            <a:off x="7409724" y="6401768"/>
            <a:ext cx="4776217"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sp>
        <p:nvSpPr>
          <p:cNvPr id="2" name="Título 1"/>
          <p:cNvSpPr>
            <a:spLocks noGrp="1"/>
          </p:cNvSpPr>
          <p:nvPr>
            <p:ph type="title"/>
          </p:nvPr>
        </p:nvSpPr>
        <p:spPr>
          <a:xfrm>
            <a:off x="1177799" y="1324147"/>
            <a:ext cx="10334951" cy="1399493"/>
          </a:xfrm>
        </p:spPr>
        <p:txBody>
          <a:bodyPr>
            <a:noAutofit/>
          </a:bodyPr>
          <a:lstStyle/>
          <a:p>
            <a:pPr marL="457200" lvl="1" algn="ctr">
              <a:buSzPts val="1200"/>
            </a:pPr>
            <a:r>
              <a:rPr lang="es-ES" sz="3600" b="1"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COMPONENTE POLÍTICO INSTITUCIONAL Y PARTICIPACIÓN CIUDADANA</a:t>
            </a:r>
            <a:endParaRPr lang="es-EC" sz="3600"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endParaRPr>
          </a:p>
        </p:txBody>
      </p:sp>
      <p:sp>
        <p:nvSpPr>
          <p:cNvPr id="5" name="Rectangle 4">
            <a:extLst>
              <a:ext uri="{FF2B5EF4-FFF2-40B4-BE49-F238E27FC236}">
                <a16:creationId xmlns:a16="http://schemas.microsoft.com/office/drawing/2014/main" id="{AA8D95C9-DB67-402A-B62F-4646FBA3122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6" name="Rectangle 5">
            <a:extLst>
              <a:ext uri="{FF2B5EF4-FFF2-40B4-BE49-F238E27FC236}">
                <a16:creationId xmlns:a16="http://schemas.microsoft.com/office/drawing/2014/main" id="{C0EE1A05-09AC-41AD-AC3D-C3512C88E9A5}"/>
              </a:ext>
            </a:extLst>
          </p:cNvPr>
          <p:cNvSpPr>
            <a:spLocks noChangeArrowheads="1"/>
          </p:cNvSpPr>
          <p:nvPr/>
        </p:nvSpPr>
        <p:spPr bwMode="auto">
          <a:xfrm>
            <a:off x="0" y="27146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a:ln>
                <a:noFill/>
              </a:ln>
              <a:solidFill>
                <a:schemeClr val="tx1"/>
              </a:solidFill>
              <a:effectLst/>
              <a:latin typeface="Arial" panose="020B0604020202020204" pitchFamily="34" charset="0"/>
            </a:endParaRPr>
          </a:p>
        </p:txBody>
      </p:sp>
      <p:sp>
        <p:nvSpPr>
          <p:cNvPr id="17" name="Rectangle 6">
            <a:extLst>
              <a:ext uri="{FF2B5EF4-FFF2-40B4-BE49-F238E27FC236}">
                <a16:creationId xmlns:a16="http://schemas.microsoft.com/office/drawing/2014/main" id="{AEF6860C-6BAF-4608-ABA3-061195365724}"/>
              </a:ext>
            </a:extLst>
          </p:cNvPr>
          <p:cNvSpPr>
            <a:spLocks noChangeArrowheads="1"/>
          </p:cNvSpPr>
          <p:nvPr/>
        </p:nvSpPr>
        <p:spPr bwMode="auto">
          <a:xfrm>
            <a:off x="0" y="49815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dirty="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8" name="Rectangle 7">
            <a:extLst>
              <a:ext uri="{FF2B5EF4-FFF2-40B4-BE49-F238E27FC236}">
                <a16:creationId xmlns:a16="http://schemas.microsoft.com/office/drawing/2014/main" id="{27DE219E-2CA7-4179-9AF2-A38CF9D2EDD4}"/>
              </a:ext>
            </a:extLst>
          </p:cNvPr>
          <p:cNvSpPr>
            <a:spLocks noChangeArrowheads="1"/>
          </p:cNvSpPr>
          <p:nvPr/>
        </p:nvSpPr>
        <p:spPr bwMode="auto">
          <a:xfrm>
            <a:off x="0" y="72485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graphicFrame>
        <p:nvGraphicFramePr>
          <p:cNvPr id="25" name="Tabla 25">
            <a:extLst>
              <a:ext uri="{FF2B5EF4-FFF2-40B4-BE49-F238E27FC236}">
                <a16:creationId xmlns:a16="http://schemas.microsoft.com/office/drawing/2014/main" id="{D7802358-1C98-4EAA-B99F-7BEC2E48AFA6}"/>
              </a:ext>
            </a:extLst>
          </p:cNvPr>
          <p:cNvGraphicFramePr>
            <a:graphicFrameLocks noGrp="1"/>
          </p:cNvGraphicFramePr>
          <p:nvPr>
            <p:extLst>
              <p:ext uri="{D42A27DB-BD31-4B8C-83A1-F6EECF244321}">
                <p14:modId xmlns:p14="http://schemas.microsoft.com/office/powerpoint/2010/main" val="4085980210"/>
              </p:ext>
            </p:extLst>
          </p:nvPr>
        </p:nvGraphicFramePr>
        <p:xfrm>
          <a:off x="1171740" y="2723640"/>
          <a:ext cx="9842461" cy="3718560"/>
        </p:xfrm>
        <a:graphic>
          <a:graphicData uri="http://schemas.openxmlformats.org/drawingml/2006/table">
            <a:tbl>
              <a:tblPr firstRow="1" bandRow="1">
                <a:tableStyleId>{5C22544A-7EE6-4342-B048-85BDC9FD1C3A}</a:tableStyleId>
              </a:tblPr>
              <a:tblGrid>
                <a:gridCol w="5342489">
                  <a:extLst>
                    <a:ext uri="{9D8B030D-6E8A-4147-A177-3AD203B41FA5}">
                      <a16:colId xmlns:a16="http://schemas.microsoft.com/office/drawing/2014/main" val="1021315281"/>
                    </a:ext>
                  </a:extLst>
                </a:gridCol>
                <a:gridCol w="2287700">
                  <a:extLst>
                    <a:ext uri="{9D8B030D-6E8A-4147-A177-3AD203B41FA5}">
                      <a16:colId xmlns:a16="http://schemas.microsoft.com/office/drawing/2014/main" val="1994982607"/>
                    </a:ext>
                  </a:extLst>
                </a:gridCol>
                <a:gridCol w="2212272">
                  <a:extLst>
                    <a:ext uri="{9D8B030D-6E8A-4147-A177-3AD203B41FA5}">
                      <a16:colId xmlns:a16="http://schemas.microsoft.com/office/drawing/2014/main" val="2612346852"/>
                    </a:ext>
                  </a:extLst>
                </a:gridCol>
              </a:tblGrid>
              <a:tr h="5388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kern="100" dirty="0">
                          <a:effectLst/>
                        </a:rPr>
                        <a:t>PROYECTO / ACTIVIDAD</a:t>
                      </a:r>
                      <a:endParaRPr lang="es-EC"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s-EC"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kern="100" dirty="0">
                          <a:effectLst/>
                        </a:rPr>
                        <a:t>GADPR DE CUYUJA</a:t>
                      </a:r>
                      <a:endParaRPr lang="es-EC"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s-EC"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kern="100" dirty="0">
                          <a:effectLst/>
                        </a:rPr>
                        <a:t>% DE EJECUCIÓN</a:t>
                      </a:r>
                      <a:endParaRPr lang="es-EC"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s-EC" sz="2000" dirty="0"/>
                    </a:p>
                  </a:txBody>
                  <a:tcPr/>
                </a:tc>
                <a:extLst>
                  <a:ext uri="{0D108BD9-81ED-4DB2-BD59-A6C34878D82A}">
                    <a16:rowId xmlns:a16="http://schemas.microsoft.com/office/drawing/2014/main" val="2003705419"/>
                  </a:ext>
                </a:extLst>
              </a:tr>
              <a:tr h="3772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kern="100" dirty="0">
                          <a:effectLst/>
                        </a:rPr>
                        <a:t>Adquisición de equipos y accesorios informáticos para el Gad Parroquial Rural de Cuyuja</a:t>
                      </a:r>
                      <a:endParaRPr lang="es-EC"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kern="100" dirty="0">
                          <a:effectLst/>
                        </a:rPr>
                        <a:t>USD 398.00</a:t>
                      </a:r>
                      <a:endParaRPr lang="es-EC"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s-EC"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100 %</a:t>
                      </a:r>
                      <a:endParaRPr lang="es-EC" sz="2000" dirty="0"/>
                    </a:p>
                    <a:p>
                      <a:endParaRPr lang="es-EC" sz="2000" dirty="0"/>
                    </a:p>
                  </a:txBody>
                  <a:tcPr/>
                </a:tc>
                <a:extLst>
                  <a:ext uri="{0D108BD9-81ED-4DB2-BD59-A6C34878D82A}">
                    <a16:rowId xmlns:a16="http://schemas.microsoft.com/office/drawing/2014/main" val="4157465168"/>
                  </a:ext>
                </a:extLst>
              </a:tr>
              <a:tr h="3772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kern="100" dirty="0">
                          <a:effectLst/>
                        </a:rPr>
                        <a:t>Mantenimiento preventivo para el vehículo Chevrolet LUV D-MAXC/D V6 4X4 T/M año 2008 del Gad Parroquial Rural de Cuyuja</a:t>
                      </a:r>
                      <a:endParaRPr lang="es-EC"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a:tc>
                <a:tc>
                  <a:txBody>
                    <a:bodyPr/>
                    <a:lstStyle/>
                    <a:p>
                      <a:r>
                        <a:rPr lang="es-ES" sz="2000" kern="100" dirty="0">
                          <a:effectLst/>
                        </a:rPr>
                        <a:t>USD 246.81</a:t>
                      </a:r>
                      <a:endParaRPr lang="es-EC"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100 %</a:t>
                      </a:r>
                      <a:endParaRPr lang="es-EC" sz="2000" dirty="0"/>
                    </a:p>
                    <a:p>
                      <a:endParaRPr lang="es-EC" sz="2000" dirty="0"/>
                    </a:p>
                  </a:txBody>
                  <a:tcPr/>
                </a:tc>
                <a:extLst>
                  <a:ext uri="{0D108BD9-81ED-4DB2-BD59-A6C34878D82A}">
                    <a16:rowId xmlns:a16="http://schemas.microsoft.com/office/drawing/2014/main" val="1970203997"/>
                  </a:ext>
                </a:extLst>
              </a:tr>
              <a:tr h="3772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kern="100" dirty="0">
                          <a:effectLst/>
                        </a:rPr>
                        <a:t>Servicio de abastecimiento de combustible </a:t>
                      </a:r>
                      <a:r>
                        <a:rPr lang="es-EC" sz="2000" kern="100" dirty="0">
                          <a:effectLst/>
                        </a:rPr>
                        <a:t>para el vehículo Chevrolet LUV D-MAXC/D V6 4X4 T/M año 2008 y equipos del Gad Parroquial Rural de Cuyuja</a:t>
                      </a:r>
                      <a:endParaRPr lang="es-EC"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a:tc>
                <a:tc>
                  <a:txBody>
                    <a:bodyPr/>
                    <a:lstStyle/>
                    <a:p>
                      <a:r>
                        <a:rPr lang="es-EC" sz="2000" kern="100" dirty="0">
                          <a:effectLst/>
                        </a:rPr>
                        <a:t>USD 866.74</a:t>
                      </a:r>
                      <a:endParaRPr lang="es-EC"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100 %</a:t>
                      </a:r>
                      <a:endParaRPr lang="es-EC" sz="2000" dirty="0"/>
                    </a:p>
                    <a:p>
                      <a:endParaRPr lang="es-EC" sz="2000" dirty="0"/>
                    </a:p>
                  </a:txBody>
                  <a:tcPr/>
                </a:tc>
                <a:extLst>
                  <a:ext uri="{0D108BD9-81ED-4DB2-BD59-A6C34878D82A}">
                    <a16:rowId xmlns:a16="http://schemas.microsoft.com/office/drawing/2014/main" val="1245431164"/>
                  </a:ext>
                </a:extLst>
              </a:tr>
            </a:tbl>
          </a:graphicData>
        </a:graphic>
      </p:graphicFrame>
    </p:spTree>
    <p:extLst>
      <p:ext uri="{BB962C8B-B14F-4D97-AF65-F5344CB8AC3E}">
        <p14:creationId xmlns:p14="http://schemas.microsoft.com/office/powerpoint/2010/main" val="3473510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628B6DC2-0373-43A6-AD88-56F70FCB997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0" y="-82202"/>
            <a:ext cx="9335010" cy="1662517"/>
          </a:xfrm>
          <a:prstGeom prst="rect">
            <a:avLst/>
          </a:prstGeom>
          <a:ln>
            <a:noFill/>
          </a:ln>
          <a:extLst>
            <a:ext uri="{53640926-AAD7-44D8-BBD7-CCE9431645EC}">
              <a14:shadowObscured xmlns:a14="http://schemas.microsoft.com/office/drawing/2010/main"/>
            </a:ext>
          </a:extLst>
        </p:spPr>
      </p:pic>
      <p:sp>
        <p:nvSpPr>
          <p:cNvPr id="12" name="CuadroTexto 11">
            <a:extLst>
              <a:ext uri="{FF2B5EF4-FFF2-40B4-BE49-F238E27FC236}">
                <a16:creationId xmlns:a16="http://schemas.microsoft.com/office/drawing/2014/main" id="{AD184739-1FB4-4FBF-9554-5AFDE4AF82A6}"/>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3" name="Imagen 12">
            <a:extLst>
              <a:ext uri="{FF2B5EF4-FFF2-40B4-BE49-F238E27FC236}">
                <a16:creationId xmlns:a16="http://schemas.microsoft.com/office/drawing/2014/main" id="{A496AC0E-F43D-4CD3-8210-C4CBDDF3EFA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14" name="Imagen 13">
            <a:extLst>
              <a:ext uri="{FF2B5EF4-FFF2-40B4-BE49-F238E27FC236}">
                <a16:creationId xmlns:a16="http://schemas.microsoft.com/office/drawing/2014/main" id="{E6B56723-08AB-4ABB-BDFB-337CA0C446A1}"/>
              </a:ext>
            </a:extLst>
          </p:cNvPr>
          <p:cNvPicPr>
            <a:picLocks noChangeAspect="1"/>
          </p:cNvPicPr>
          <p:nvPr/>
        </p:nvPicPr>
        <p:blipFill>
          <a:blip r:embed="rId4"/>
          <a:srcRect/>
          <a:stretch>
            <a:fillRect/>
          </a:stretch>
        </p:blipFill>
        <p:spPr bwMode="auto">
          <a:xfrm>
            <a:off x="11354435" y="5937716"/>
            <a:ext cx="837565" cy="870585"/>
          </a:xfrm>
          <a:prstGeom prst="rect">
            <a:avLst/>
          </a:prstGeom>
          <a:noFill/>
          <a:ln w="9525">
            <a:noFill/>
            <a:miter lim="800000"/>
            <a:headEnd/>
            <a:tailEnd/>
          </a:ln>
        </p:spPr>
      </p:pic>
      <p:sp>
        <p:nvSpPr>
          <p:cNvPr id="15" name="CuadroTexto 14">
            <a:extLst>
              <a:ext uri="{FF2B5EF4-FFF2-40B4-BE49-F238E27FC236}">
                <a16:creationId xmlns:a16="http://schemas.microsoft.com/office/drawing/2014/main" id="{8B4C97F3-5095-4365-AED5-35343E531FBA}"/>
              </a:ext>
            </a:extLst>
          </p:cNvPr>
          <p:cNvSpPr txBox="1"/>
          <p:nvPr/>
        </p:nvSpPr>
        <p:spPr>
          <a:xfrm>
            <a:off x="7409724" y="6401768"/>
            <a:ext cx="4776217"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sp>
        <p:nvSpPr>
          <p:cNvPr id="2" name="Título 1"/>
          <p:cNvSpPr>
            <a:spLocks noGrp="1"/>
          </p:cNvSpPr>
          <p:nvPr>
            <p:ph type="title"/>
          </p:nvPr>
        </p:nvSpPr>
        <p:spPr>
          <a:xfrm>
            <a:off x="1177799" y="1324147"/>
            <a:ext cx="10334951" cy="1399493"/>
          </a:xfrm>
        </p:spPr>
        <p:txBody>
          <a:bodyPr>
            <a:noAutofit/>
          </a:bodyPr>
          <a:lstStyle/>
          <a:p>
            <a:pPr marL="457200" lvl="1" algn="ctr">
              <a:buSzPts val="1200"/>
            </a:pPr>
            <a:r>
              <a:rPr lang="es-ES" sz="3600" b="1"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COMPONENTE POLÍTICO INSTITUCIONAL Y PARTICIPACIÓN CIUDADANA</a:t>
            </a:r>
            <a:endParaRPr lang="es-EC" sz="3600"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endParaRPr>
          </a:p>
        </p:txBody>
      </p:sp>
      <p:sp>
        <p:nvSpPr>
          <p:cNvPr id="5" name="Rectangle 4">
            <a:extLst>
              <a:ext uri="{FF2B5EF4-FFF2-40B4-BE49-F238E27FC236}">
                <a16:creationId xmlns:a16="http://schemas.microsoft.com/office/drawing/2014/main" id="{AA8D95C9-DB67-402A-B62F-4646FBA3122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6" name="Rectangle 5">
            <a:extLst>
              <a:ext uri="{FF2B5EF4-FFF2-40B4-BE49-F238E27FC236}">
                <a16:creationId xmlns:a16="http://schemas.microsoft.com/office/drawing/2014/main" id="{C0EE1A05-09AC-41AD-AC3D-C3512C88E9A5}"/>
              </a:ext>
            </a:extLst>
          </p:cNvPr>
          <p:cNvSpPr>
            <a:spLocks noChangeArrowheads="1"/>
          </p:cNvSpPr>
          <p:nvPr/>
        </p:nvSpPr>
        <p:spPr bwMode="auto">
          <a:xfrm>
            <a:off x="0" y="27146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a:ln>
                <a:noFill/>
              </a:ln>
              <a:solidFill>
                <a:schemeClr val="tx1"/>
              </a:solidFill>
              <a:effectLst/>
              <a:latin typeface="Arial" panose="020B0604020202020204" pitchFamily="34" charset="0"/>
            </a:endParaRPr>
          </a:p>
        </p:txBody>
      </p:sp>
      <p:sp>
        <p:nvSpPr>
          <p:cNvPr id="17" name="Rectangle 6">
            <a:extLst>
              <a:ext uri="{FF2B5EF4-FFF2-40B4-BE49-F238E27FC236}">
                <a16:creationId xmlns:a16="http://schemas.microsoft.com/office/drawing/2014/main" id="{AEF6860C-6BAF-4608-ABA3-061195365724}"/>
              </a:ext>
            </a:extLst>
          </p:cNvPr>
          <p:cNvSpPr>
            <a:spLocks noChangeArrowheads="1"/>
          </p:cNvSpPr>
          <p:nvPr/>
        </p:nvSpPr>
        <p:spPr bwMode="auto">
          <a:xfrm>
            <a:off x="0" y="49815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dirty="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8" name="Rectangle 7">
            <a:extLst>
              <a:ext uri="{FF2B5EF4-FFF2-40B4-BE49-F238E27FC236}">
                <a16:creationId xmlns:a16="http://schemas.microsoft.com/office/drawing/2014/main" id="{27DE219E-2CA7-4179-9AF2-A38CF9D2EDD4}"/>
              </a:ext>
            </a:extLst>
          </p:cNvPr>
          <p:cNvSpPr>
            <a:spLocks noChangeArrowheads="1"/>
          </p:cNvSpPr>
          <p:nvPr/>
        </p:nvSpPr>
        <p:spPr bwMode="auto">
          <a:xfrm>
            <a:off x="0" y="72485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graphicFrame>
        <p:nvGraphicFramePr>
          <p:cNvPr id="25" name="Tabla 25">
            <a:extLst>
              <a:ext uri="{FF2B5EF4-FFF2-40B4-BE49-F238E27FC236}">
                <a16:creationId xmlns:a16="http://schemas.microsoft.com/office/drawing/2014/main" id="{D7802358-1C98-4EAA-B99F-7BEC2E48AFA6}"/>
              </a:ext>
            </a:extLst>
          </p:cNvPr>
          <p:cNvGraphicFramePr>
            <a:graphicFrameLocks noGrp="1"/>
          </p:cNvGraphicFramePr>
          <p:nvPr>
            <p:extLst>
              <p:ext uri="{D42A27DB-BD31-4B8C-83A1-F6EECF244321}">
                <p14:modId xmlns:p14="http://schemas.microsoft.com/office/powerpoint/2010/main" val="2313871283"/>
              </p:ext>
            </p:extLst>
          </p:nvPr>
        </p:nvGraphicFramePr>
        <p:xfrm>
          <a:off x="1171740" y="2723639"/>
          <a:ext cx="9842461" cy="3580878"/>
        </p:xfrm>
        <a:graphic>
          <a:graphicData uri="http://schemas.openxmlformats.org/drawingml/2006/table">
            <a:tbl>
              <a:tblPr firstRow="1" bandRow="1">
                <a:tableStyleId>{5C22544A-7EE6-4342-B048-85BDC9FD1C3A}</a:tableStyleId>
              </a:tblPr>
              <a:tblGrid>
                <a:gridCol w="5342489">
                  <a:extLst>
                    <a:ext uri="{9D8B030D-6E8A-4147-A177-3AD203B41FA5}">
                      <a16:colId xmlns:a16="http://schemas.microsoft.com/office/drawing/2014/main" val="1021315281"/>
                    </a:ext>
                  </a:extLst>
                </a:gridCol>
                <a:gridCol w="2287700">
                  <a:extLst>
                    <a:ext uri="{9D8B030D-6E8A-4147-A177-3AD203B41FA5}">
                      <a16:colId xmlns:a16="http://schemas.microsoft.com/office/drawing/2014/main" val="1994982607"/>
                    </a:ext>
                  </a:extLst>
                </a:gridCol>
                <a:gridCol w="2212272">
                  <a:extLst>
                    <a:ext uri="{9D8B030D-6E8A-4147-A177-3AD203B41FA5}">
                      <a16:colId xmlns:a16="http://schemas.microsoft.com/office/drawing/2014/main" val="2612346852"/>
                    </a:ext>
                  </a:extLst>
                </a:gridCol>
              </a:tblGrid>
              <a:tr h="6273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kern="100" dirty="0">
                          <a:effectLst/>
                        </a:rPr>
                        <a:t>PROYECTO / ACTIVIDAD</a:t>
                      </a:r>
                      <a:endParaRPr lang="es-EC"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s-EC"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kern="100" dirty="0">
                          <a:effectLst/>
                        </a:rPr>
                        <a:t>GADPR DE CUYUJA</a:t>
                      </a:r>
                      <a:endParaRPr lang="es-EC"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s-EC"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kern="100" dirty="0">
                          <a:effectLst/>
                        </a:rPr>
                        <a:t>% DE EJECUCIÓN</a:t>
                      </a:r>
                      <a:endParaRPr lang="es-EC"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s-EC" sz="2000" dirty="0"/>
                    </a:p>
                  </a:txBody>
                  <a:tcPr/>
                </a:tc>
                <a:extLst>
                  <a:ext uri="{0D108BD9-81ED-4DB2-BD59-A6C34878D82A}">
                    <a16:rowId xmlns:a16="http://schemas.microsoft.com/office/drawing/2014/main" val="2003705419"/>
                  </a:ext>
                </a:extLst>
              </a:tr>
              <a:tr h="9001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kern="100" dirty="0">
                          <a:effectLst/>
                        </a:rPr>
                        <a:t>Mantenimiento preventivo para el vehículo Chevrolet LUV D-MAXC/D V6 4X4 T/M año 2008 del Gad Parroquial Rural de Cuyuja</a:t>
                      </a:r>
                      <a:endParaRPr lang="es-EC"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a:tc>
                <a:tc>
                  <a:txBody>
                    <a:bodyPr/>
                    <a:lstStyle/>
                    <a:p>
                      <a:r>
                        <a:rPr lang="es-ES" sz="2000" kern="100" dirty="0">
                          <a:effectLst/>
                        </a:rPr>
                        <a:t>USD 246.81</a:t>
                      </a:r>
                      <a:endParaRPr lang="es-EC"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100 %</a:t>
                      </a:r>
                      <a:endParaRPr lang="es-EC" sz="2000" dirty="0"/>
                    </a:p>
                    <a:p>
                      <a:endParaRPr lang="es-EC" sz="2000" dirty="0"/>
                    </a:p>
                  </a:txBody>
                  <a:tcPr/>
                </a:tc>
                <a:extLst>
                  <a:ext uri="{0D108BD9-81ED-4DB2-BD59-A6C34878D82A}">
                    <a16:rowId xmlns:a16="http://schemas.microsoft.com/office/drawing/2014/main" val="1970203997"/>
                  </a:ext>
                </a:extLst>
              </a:tr>
              <a:tr h="627396">
                <a:tc>
                  <a:txBody>
                    <a:bodyPr/>
                    <a:lstStyle/>
                    <a:p>
                      <a:r>
                        <a:rPr lang="es-ES" sz="2000" kern="100" dirty="0">
                          <a:effectLst/>
                        </a:rPr>
                        <a:t>Servicio de impresión de formularios para el Gad Parroquial Rural de Cuyuja</a:t>
                      </a:r>
                      <a:endParaRPr lang="es-EC" sz="2000" dirty="0"/>
                    </a:p>
                  </a:txBody>
                  <a:tcPr/>
                </a:tc>
                <a:tc>
                  <a:txBody>
                    <a:bodyPr/>
                    <a:lstStyle/>
                    <a:p>
                      <a:r>
                        <a:rPr lang="es-ES" sz="2000" kern="100" dirty="0">
                          <a:effectLst/>
                        </a:rPr>
                        <a:t>USD 133.00</a:t>
                      </a:r>
                      <a:endParaRPr lang="es-EC" sz="2000" dirty="0"/>
                    </a:p>
                  </a:txBody>
                  <a:tcPr/>
                </a:tc>
                <a:tc>
                  <a:txBody>
                    <a:bodyPr/>
                    <a:lstStyle/>
                    <a:p>
                      <a:r>
                        <a:rPr lang="es-ES" sz="2000" dirty="0"/>
                        <a:t>100 %</a:t>
                      </a:r>
                      <a:endParaRPr lang="es-EC" sz="2000" dirty="0"/>
                    </a:p>
                  </a:txBody>
                  <a:tcPr/>
                </a:tc>
                <a:extLst>
                  <a:ext uri="{0D108BD9-81ED-4DB2-BD59-A6C34878D82A}">
                    <a16:rowId xmlns:a16="http://schemas.microsoft.com/office/drawing/2014/main" val="3125129610"/>
                  </a:ext>
                </a:extLst>
              </a:tr>
              <a:tr h="11729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kern="100" dirty="0">
                          <a:effectLst/>
                        </a:rPr>
                        <a:t>Servicio de mantenimiento integral del vehículo Chevrolet LUV D-MAX C/D del Gad Parroquial Rural de Cuyuja</a:t>
                      </a:r>
                      <a:endParaRPr lang="es-EC"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kern="100" dirty="0">
                          <a:effectLst/>
                        </a:rPr>
                        <a:t>USD 3303.22</a:t>
                      </a:r>
                      <a:endParaRPr lang="es-EC"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kern="100" dirty="0">
                          <a:effectLst/>
                        </a:rPr>
                        <a:t>100%</a:t>
                      </a:r>
                      <a:endParaRPr lang="es-EC"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3302164569"/>
                  </a:ext>
                </a:extLst>
              </a:tr>
            </a:tbl>
          </a:graphicData>
        </a:graphic>
      </p:graphicFrame>
    </p:spTree>
    <p:extLst>
      <p:ext uri="{BB962C8B-B14F-4D97-AF65-F5344CB8AC3E}">
        <p14:creationId xmlns:p14="http://schemas.microsoft.com/office/powerpoint/2010/main" val="3714910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Marcador de contenido 3">
            <a:extLst>
              <a:ext uri="{FF2B5EF4-FFF2-40B4-BE49-F238E27FC236}">
                <a16:creationId xmlns:a16="http://schemas.microsoft.com/office/drawing/2014/main" id="{31339333-9913-4C47-A9E7-E4B1B1DBF3FD}"/>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2690" t="28928" b="21830"/>
          <a:stretch/>
        </p:blipFill>
        <p:spPr>
          <a:xfrm>
            <a:off x="6226581" y="2666510"/>
            <a:ext cx="4977240" cy="2386498"/>
          </a:xfrm>
        </p:spPr>
      </p:pic>
      <p:pic>
        <p:nvPicPr>
          <p:cNvPr id="21" name="Marcador de contenido 3">
            <a:extLst>
              <a:ext uri="{FF2B5EF4-FFF2-40B4-BE49-F238E27FC236}">
                <a16:creationId xmlns:a16="http://schemas.microsoft.com/office/drawing/2014/main" id="{E582B1E6-5187-459F-AECD-0A87FEB54E72}"/>
              </a:ext>
            </a:extLst>
          </p:cNvPr>
          <p:cNvPicPr>
            <a:picLocks noChangeAspect="1"/>
          </p:cNvPicPr>
          <p:nvPr/>
        </p:nvPicPr>
        <p:blipFill rotWithShape="1">
          <a:blip r:embed="rId3">
            <a:extLst>
              <a:ext uri="{28A0092B-C50C-407E-A947-70E740481C1C}">
                <a14:useLocalDpi xmlns:a14="http://schemas.microsoft.com/office/drawing/2010/main" val="0"/>
              </a:ext>
            </a:extLst>
          </a:blip>
          <a:srcRect t="26233" r="31178"/>
          <a:stretch/>
        </p:blipFill>
        <p:spPr>
          <a:xfrm>
            <a:off x="974578" y="2714625"/>
            <a:ext cx="5312726" cy="3203123"/>
          </a:xfrm>
          <a:prstGeom prst="rect">
            <a:avLst/>
          </a:prstGeom>
        </p:spPr>
      </p:pic>
      <p:pic>
        <p:nvPicPr>
          <p:cNvPr id="11" name="Imagen 10">
            <a:extLst>
              <a:ext uri="{FF2B5EF4-FFF2-40B4-BE49-F238E27FC236}">
                <a16:creationId xmlns:a16="http://schemas.microsoft.com/office/drawing/2014/main" id="{628B6DC2-0373-43A6-AD88-56F70FCB997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962" t="8851" r="21923" b="12118"/>
          <a:stretch/>
        </p:blipFill>
        <p:spPr bwMode="auto">
          <a:xfrm>
            <a:off x="0" y="-82202"/>
            <a:ext cx="9335010" cy="1662517"/>
          </a:xfrm>
          <a:prstGeom prst="rect">
            <a:avLst/>
          </a:prstGeom>
          <a:ln>
            <a:noFill/>
          </a:ln>
          <a:extLst>
            <a:ext uri="{53640926-AAD7-44D8-BBD7-CCE9431645EC}">
              <a14:shadowObscured xmlns:a14="http://schemas.microsoft.com/office/drawing/2010/main"/>
            </a:ext>
          </a:extLst>
        </p:spPr>
      </p:pic>
      <p:sp>
        <p:nvSpPr>
          <p:cNvPr id="12" name="CuadroTexto 11">
            <a:extLst>
              <a:ext uri="{FF2B5EF4-FFF2-40B4-BE49-F238E27FC236}">
                <a16:creationId xmlns:a16="http://schemas.microsoft.com/office/drawing/2014/main" id="{AD184739-1FB4-4FBF-9554-5AFDE4AF82A6}"/>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3" name="Imagen 12">
            <a:extLst>
              <a:ext uri="{FF2B5EF4-FFF2-40B4-BE49-F238E27FC236}">
                <a16:creationId xmlns:a16="http://schemas.microsoft.com/office/drawing/2014/main" id="{A496AC0E-F43D-4CD3-8210-C4CBDDF3EFA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14" name="Imagen 13">
            <a:extLst>
              <a:ext uri="{FF2B5EF4-FFF2-40B4-BE49-F238E27FC236}">
                <a16:creationId xmlns:a16="http://schemas.microsoft.com/office/drawing/2014/main" id="{E6B56723-08AB-4ABB-BDFB-337CA0C446A1}"/>
              </a:ext>
            </a:extLst>
          </p:cNvPr>
          <p:cNvPicPr>
            <a:picLocks noChangeAspect="1"/>
          </p:cNvPicPr>
          <p:nvPr/>
        </p:nvPicPr>
        <p:blipFill>
          <a:blip r:embed="rId6"/>
          <a:srcRect/>
          <a:stretch>
            <a:fillRect/>
          </a:stretch>
        </p:blipFill>
        <p:spPr bwMode="auto">
          <a:xfrm>
            <a:off x="11354435" y="5937716"/>
            <a:ext cx="837565" cy="870585"/>
          </a:xfrm>
          <a:prstGeom prst="rect">
            <a:avLst/>
          </a:prstGeom>
          <a:noFill/>
          <a:ln w="9525">
            <a:noFill/>
            <a:miter lim="800000"/>
            <a:headEnd/>
            <a:tailEnd/>
          </a:ln>
        </p:spPr>
      </p:pic>
      <p:sp>
        <p:nvSpPr>
          <p:cNvPr id="15" name="CuadroTexto 14">
            <a:extLst>
              <a:ext uri="{FF2B5EF4-FFF2-40B4-BE49-F238E27FC236}">
                <a16:creationId xmlns:a16="http://schemas.microsoft.com/office/drawing/2014/main" id="{8B4C97F3-5095-4365-AED5-35343E531FBA}"/>
              </a:ext>
            </a:extLst>
          </p:cNvPr>
          <p:cNvSpPr txBox="1"/>
          <p:nvPr/>
        </p:nvSpPr>
        <p:spPr>
          <a:xfrm>
            <a:off x="7409724" y="6401768"/>
            <a:ext cx="4776217"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sp>
        <p:nvSpPr>
          <p:cNvPr id="2" name="Título 1"/>
          <p:cNvSpPr>
            <a:spLocks noGrp="1"/>
          </p:cNvSpPr>
          <p:nvPr>
            <p:ph type="title"/>
          </p:nvPr>
        </p:nvSpPr>
        <p:spPr>
          <a:xfrm>
            <a:off x="1177799" y="1324147"/>
            <a:ext cx="10334951" cy="1399493"/>
          </a:xfrm>
        </p:spPr>
        <p:txBody>
          <a:bodyPr>
            <a:noAutofit/>
          </a:bodyPr>
          <a:lstStyle/>
          <a:p>
            <a:pPr marL="457200" lvl="1" algn="ctr">
              <a:buSzPts val="1200"/>
            </a:pPr>
            <a:r>
              <a:rPr lang="es-ES" sz="3600" b="1"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COMPONENTE POLÍTICO INSTITUCIONAL Y PARTICIPACIÓN CIUDADANA</a:t>
            </a:r>
            <a:endParaRPr lang="es-EC" sz="3600"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endParaRPr>
          </a:p>
        </p:txBody>
      </p:sp>
      <p:sp>
        <p:nvSpPr>
          <p:cNvPr id="5" name="Rectangle 4">
            <a:extLst>
              <a:ext uri="{FF2B5EF4-FFF2-40B4-BE49-F238E27FC236}">
                <a16:creationId xmlns:a16="http://schemas.microsoft.com/office/drawing/2014/main" id="{AA8D95C9-DB67-402A-B62F-4646FBA3122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6" name="Rectangle 5">
            <a:extLst>
              <a:ext uri="{FF2B5EF4-FFF2-40B4-BE49-F238E27FC236}">
                <a16:creationId xmlns:a16="http://schemas.microsoft.com/office/drawing/2014/main" id="{C0EE1A05-09AC-41AD-AC3D-C3512C88E9A5}"/>
              </a:ext>
            </a:extLst>
          </p:cNvPr>
          <p:cNvSpPr>
            <a:spLocks noChangeArrowheads="1"/>
          </p:cNvSpPr>
          <p:nvPr/>
        </p:nvSpPr>
        <p:spPr bwMode="auto">
          <a:xfrm>
            <a:off x="0" y="27146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a:ln>
                <a:noFill/>
              </a:ln>
              <a:solidFill>
                <a:schemeClr val="tx1"/>
              </a:solidFill>
              <a:effectLst/>
              <a:latin typeface="Arial" panose="020B0604020202020204" pitchFamily="34" charset="0"/>
            </a:endParaRPr>
          </a:p>
        </p:txBody>
      </p:sp>
      <p:sp>
        <p:nvSpPr>
          <p:cNvPr id="17" name="Rectangle 6">
            <a:extLst>
              <a:ext uri="{FF2B5EF4-FFF2-40B4-BE49-F238E27FC236}">
                <a16:creationId xmlns:a16="http://schemas.microsoft.com/office/drawing/2014/main" id="{AEF6860C-6BAF-4608-ABA3-061195365724}"/>
              </a:ext>
            </a:extLst>
          </p:cNvPr>
          <p:cNvSpPr>
            <a:spLocks noChangeArrowheads="1"/>
          </p:cNvSpPr>
          <p:nvPr/>
        </p:nvSpPr>
        <p:spPr bwMode="auto">
          <a:xfrm>
            <a:off x="0" y="49815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dirty="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8" name="Rectangle 7">
            <a:extLst>
              <a:ext uri="{FF2B5EF4-FFF2-40B4-BE49-F238E27FC236}">
                <a16:creationId xmlns:a16="http://schemas.microsoft.com/office/drawing/2014/main" id="{27DE219E-2CA7-4179-9AF2-A38CF9D2EDD4}"/>
              </a:ext>
            </a:extLst>
          </p:cNvPr>
          <p:cNvSpPr>
            <a:spLocks noChangeArrowheads="1"/>
          </p:cNvSpPr>
          <p:nvPr/>
        </p:nvSpPr>
        <p:spPr bwMode="auto">
          <a:xfrm>
            <a:off x="0" y="72485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graphicFrame>
        <p:nvGraphicFramePr>
          <p:cNvPr id="3" name="Tabla 2">
            <a:extLst>
              <a:ext uri="{FF2B5EF4-FFF2-40B4-BE49-F238E27FC236}">
                <a16:creationId xmlns:a16="http://schemas.microsoft.com/office/drawing/2014/main" id="{DD3EDFC5-5024-41E7-B621-D82E63298757}"/>
              </a:ext>
            </a:extLst>
          </p:cNvPr>
          <p:cNvGraphicFramePr>
            <a:graphicFrameLocks noGrp="1"/>
          </p:cNvGraphicFramePr>
          <p:nvPr>
            <p:extLst>
              <p:ext uri="{D42A27DB-BD31-4B8C-83A1-F6EECF244321}">
                <p14:modId xmlns:p14="http://schemas.microsoft.com/office/powerpoint/2010/main" val="3636010525"/>
              </p:ext>
            </p:extLst>
          </p:nvPr>
        </p:nvGraphicFramePr>
        <p:xfrm>
          <a:off x="6229334" y="4620953"/>
          <a:ext cx="4971734" cy="1491453"/>
        </p:xfrm>
        <a:graphic>
          <a:graphicData uri="http://schemas.openxmlformats.org/drawingml/2006/table">
            <a:tbl>
              <a:tblPr firstRow="1" firstCol="1" bandRow="1">
                <a:tableStyleId>{5C22544A-7EE6-4342-B048-85BDC9FD1C3A}</a:tableStyleId>
              </a:tblPr>
              <a:tblGrid>
                <a:gridCol w="4971734">
                  <a:extLst>
                    <a:ext uri="{9D8B030D-6E8A-4147-A177-3AD203B41FA5}">
                      <a16:colId xmlns:a16="http://schemas.microsoft.com/office/drawing/2014/main" val="3253899763"/>
                    </a:ext>
                  </a:extLst>
                </a:gridCol>
              </a:tblGrid>
              <a:tr h="298291">
                <a:tc>
                  <a:txBody>
                    <a:bodyPr/>
                    <a:lstStyle/>
                    <a:p>
                      <a:pPr algn="ctr"/>
                      <a:r>
                        <a:rPr lang="es-ES" sz="1200" kern="100">
                          <a:effectLst/>
                        </a:rPr>
                        <a:t>PROYECTO / ACTIVIDAD</a:t>
                      </a:r>
                      <a:endParaRPr lang="es-EC" sz="12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40263744"/>
                  </a:ext>
                </a:extLst>
              </a:tr>
              <a:tr h="596581">
                <a:tc>
                  <a:txBody>
                    <a:bodyPr/>
                    <a:lstStyle/>
                    <a:p>
                      <a:pPr algn="just"/>
                      <a:r>
                        <a:rPr lang="es-ES" sz="1200" kern="100" dirty="0">
                          <a:effectLst/>
                        </a:rPr>
                        <a:t>Conformación del Sistema de Participación Ciudadana y Consejo de Planificación de Cuyuja 2023 – 2025</a:t>
                      </a:r>
                      <a:endParaRPr lang="es-EC" sz="12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08720487"/>
                  </a:ext>
                </a:extLst>
              </a:tr>
              <a:tr h="596581">
                <a:tc>
                  <a:txBody>
                    <a:bodyPr/>
                    <a:lstStyle/>
                    <a:p>
                      <a:pPr algn="just"/>
                      <a:r>
                        <a:rPr lang="es-ES" sz="1200" kern="100" dirty="0">
                          <a:effectLst/>
                        </a:rPr>
                        <a:t>Participación en el concurso de prácticas ejemplares en la corporación líderes para gobernar</a:t>
                      </a:r>
                      <a:endParaRPr lang="es-EC" sz="12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934602285"/>
                  </a:ext>
                </a:extLst>
              </a:tr>
            </a:tbl>
          </a:graphicData>
        </a:graphic>
      </p:graphicFrame>
    </p:spTree>
    <p:extLst>
      <p:ext uri="{BB962C8B-B14F-4D97-AF65-F5344CB8AC3E}">
        <p14:creationId xmlns:p14="http://schemas.microsoft.com/office/powerpoint/2010/main" val="4097494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628B6DC2-0373-43A6-AD88-56F70FCB997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0" y="-82202"/>
            <a:ext cx="9335010" cy="1662517"/>
          </a:xfrm>
          <a:prstGeom prst="rect">
            <a:avLst/>
          </a:prstGeom>
          <a:ln>
            <a:noFill/>
          </a:ln>
          <a:extLst>
            <a:ext uri="{53640926-AAD7-44D8-BBD7-CCE9431645EC}">
              <a14:shadowObscured xmlns:a14="http://schemas.microsoft.com/office/drawing/2010/main"/>
            </a:ext>
          </a:extLst>
        </p:spPr>
      </p:pic>
      <p:sp>
        <p:nvSpPr>
          <p:cNvPr id="12" name="CuadroTexto 11">
            <a:extLst>
              <a:ext uri="{FF2B5EF4-FFF2-40B4-BE49-F238E27FC236}">
                <a16:creationId xmlns:a16="http://schemas.microsoft.com/office/drawing/2014/main" id="{AD184739-1FB4-4FBF-9554-5AFDE4AF82A6}"/>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3" name="Imagen 12">
            <a:extLst>
              <a:ext uri="{FF2B5EF4-FFF2-40B4-BE49-F238E27FC236}">
                <a16:creationId xmlns:a16="http://schemas.microsoft.com/office/drawing/2014/main" id="{A496AC0E-F43D-4CD3-8210-C4CBDDF3EFA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14" name="Imagen 13">
            <a:extLst>
              <a:ext uri="{FF2B5EF4-FFF2-40B4-BE49-F238E27FC236}">
                <a16:creationId xmlns:a16="http://schemas.microsoft.com/office/drawing/2014/main" id="{E6B56723-08AB-4ABB-BDFB-337CA0C446A1}"/>
              </a:ext>
            </a:extLst>
          </p:cNvPr>
          <p:cNvPicPr>
            <a:picLocks noChangeAspect="1"/>
          </p:cNvPicPr>
          <p:nvPr/>
        </p:nvPicPr>
        <p:blipFill>
          <a:blip r:embed="rId4"/>
          <a:srcRect/>
          <a:stretch>
            <a:fillRect/>
          </a:stretch>
        </p:blipFill>
        <p:spPr bwMode="auto">
          <a:xfrm>
            <a:off x="11354435" y="5937716"/>
            <a:ext cx="837565" cy="870585"/>
          </a:xfrm>
          <a:prstGeom prst="rect">
            <a:avLst/>
          </a:prstGeom>
          <a:noFill/>
          <a:ln w="9525">
            <a:noFill/>
            <a:miter lim="800000"/>
            <a:headEnd/>
            <a:tailEnd/>
          </a:ln>
        </p:spPr>
      </p:pic>
      <p:sp>
        <p:nvSpPr>
          <p:cNvPr id="15" name="CuadroTexto 14">
            <a:extLst>
              <a:ext uri="{FF2B5EF4-FFF2-40B4-BE49-F238E27FC236}">
                <a16:creationId xmlns:a16="http://schemas.microsoft.com/office/drawing/2014/main" id="{8B4C97F3-5095-4365-AED5-35343E531FBA}"/>
              </a:ext>
            </a:extLst>
          </p:cNvPr>
          <p:cNvSpPr txBox="1"/>
          <p:nvPr/>
        </p:nvSpPr>
        <p:spPr>
          <a:xfrm>
            <a:off x="7409724" y="6401768"/>
            <a:ext cx="4776217"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rPr>
              <a:t>ADMINISTRACIÓN 2023 - 2027</a:t>
            </a:r>
            <a:endParaRPr kumimoji="0" lang="en-US" sz="1400" b="0" i="1" u="none" strike="noStrike" kern="1200" cap="none" spc="0" normalizeH="0" baseline="0" noProof="0" dirty="0">
              <a:ln>
                <a:noFill/>
              </a:ln>
              <a:solidFill>
                <a:schemeClr val="tx1">
                  <a:lumMod val="95000"/>
                  <a:lumOff val="5000"/>
                </a:schemeClr>
              </a:solidFill>
              <a:effectLst/>
              <a:uLnTx/>
              <a:uFillTx/>
              <a:latin typeface="Arial Black" panose="020B0A04020102020204" pitchFamily="34" charset="0"/>
              <a:ea typeface="+mn-ea"/>
              <a:cs typeface="+mn-cs"/>
            </a:endParaRPr>
          </a:p>
        </p:txBody>
      </p:sp>
      <p:sp>
        <p:nvSpPr>
          <p:cNvPr id="2" name="Título 1"/>
          <p:cNvSpPr>
            <a:spLocks noGrp="1"/>
          </p:cNvSpPr>
          <p:nvPr>
            <p:ph type="title"/>
          </p:nvPr>
        </p:nvSpPr>
        <p:spPr>
          <a:xfrm>
            <a:off x="1177799" y="1324147"/>
            <a:ext cx="10334951" cy="1399493"/>
          </a:xfrm>
        </p:spPr>
        <p:txBody>
          <a:bodyPr>
            <a:noAutofit/>
          </a:bodyPr>
          <a:lstStyle/>
          <a:p>
            <a:pPr marL="457200" lvl="1" algn="ctr">
              <a:buSzPts val="1200"/>
            </a:pPr>
            <a:r>
              <a:rPr lang="es-ES" sz="3600" b="1"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SESIONES</a:t>
            </a:r>
            <a:endParaRPr lang="es-EC" sz="3600"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endParaRPr>
          </a:p>
        </p:txBody>
      </p:sp>
      <p:sp>
        <p:nvSpPr>
          <p:cNvPr id="5" name="Rectangle 4">
            <a:extLst>
              <a:ext uri="{FF2B5EF4-FFF2-40B4-BE49-F238E27FC236}">
                <a16:creationId xmlns:a16="http://schemas.microsoft.com/office/drawing/2014/main" id="{AA8D95C9-DB67-402A-B62F-4646FBA3122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6" name="Rectangle 5">
            <a:extLst>
              <a:ext uri="{FF2B5EF4-FFF2-40B4-BE49-F238E27FC236}">
                <a16:creationId xmlns:a16="http://schemas.microsoft.com/office/drawing/2014/main" id="{C0EE1A05-09AC-41AD-AC3D-C3512C88E9A5}"/>
              </a:ext>
            </a:extLst>
          </p:cNvPr>
          <p:cNvSpPr>
            <a:spLocks noChangeArrowheads="1"/>
          </p:cNvSpPr>
          <p:nvPr/>
        </p:nvSpPr>
        <p:spPr bwMode="auto">
          <a:xfrm>
            <a:off x="0" y="27146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a:ln>
                <a:noFill/>
              </a:ln>
              <a:solidFill>
                <a:schemeClr val="tx1"/>
              </a:solidFill>
              <a:effectLst/>
              <a:latin typeface="Arial" panose="020B0604020202020204" pitchFamily="34" charset="0"/>
            </a:endParaRPr>
          </a:p>
        </p:txBody>
      </p:sp>
      <p:sp>
        <p:nvSpPr>
          <p:cNvPr id="17" name="Rectangle 6">
            <a:extLst>
              <a:ext uri="{FF2B5EF4-FFF2-40B4-BE49-F238E27FC236}">
                <a16:creationId xmlns:a16="http://schemas.microsoft.com/office/drawing/2014/main" id="{AEF6860C-6BAF-4608-ABA3-061195365724}"/>
              </a:ext>
            </a:extLst>
          </p:cNvPr>
          <p:cNvSpPr>
            <a:spLocks noChangeArrowheads="1"/>
          </p:cNvSpPr>
          <p:nvPr/>
        </p:nvSpPr>
        <p:spPr bwMode="auto">
          <a:xfrm>
            <a:off x="0" y="49815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EC" sz="1200" b="0" i="0" u="none" strike="noStrike" cap="none" normalizeH="0" baseline="0" dirty="0">
                <a:ln>
                  <a:noFill/>
                </a:ln>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8" name="Rectangle 7">
            <a:extLst>
              <a:ext uri="{FF2B5EF4-FFF2-40B4-BE49-F238E27FC236}">
                <a16:creationId xmlns:a16="http://schemas.microsoft.com/office/drawing/2014/main" id="{27DE219E-2CA7-4179-9AF2-A38CF9D2EDD4}"/>
              </a:ext>
            </a:extLst>
          </p:cNvPr>
          <p:cNvSpPr>
            <a:spLocks noChangeArrowheads="1"/>
          </p:cNvSpPr>
          <p:nvPr/>
        </p:nvSpPr>
        <p:spPr bwMode="auto">
          <a:xfrm>
            <a:off x="0" y="72485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7" name="Marcador de contenido 6">
            <a:extLst>
              <a:ext uri="{FF2B5EF4-FFF2-40B4-BE49-F238E27FC236}">
                <a16:creationId xmlns:a16="http://schemas.microsoft.com/office/drawing/2014/main" id="{3F1C3771-7B09-4968-B27E-07C638DC58EB}"/>
              </a:ext>
            </a:extLst>
          </p:cNvPr>
          <p:cNvSpPr>
            <a:spLocks noGrp="1"/>
          </p:cNvSpPr>
          <p:nvPr>
            <p:ph idx="1"/>
          </p:nvPr>
        </p:nvSpPr>
        <p:spPr>
          <a:xfrm>
            <a:off x="838200" y="1825625"/>
            <a:ext cx="10674550" cy="4351338"/>
          </a:xfrm>
        </p:spPr>
        <p:txBody>
          <a:bodyPr/>
          <a:lstStyle/>
          <a:p>
            <a:endParaRPr lang="es-ES" dirty="0"/>
          </a:p>
          <a:p>
            <a:r>
              <a:rPr lang="es-EC" dirty="0"/>
              <a:t>Sesión inaugural: </a:t>
            </a:r>
          </a:p>
          <a:p>
            <a:r>
              <a:rPr lang="es-EC" dirty="0"/>
              <a:t>Sesiones ordinarias: 13</a:t>
            </a:r>
          </a:p>
          <a:p>
            <a:r>
              <a:rPr lang="es-EC" dirty="0"/>
              <a:t>Sesiones extraordinarias: 11</a:t>
            </a:r>
          </a:p>
          <a:p>
            <a:r>
              <a:rPr lang="es-EC" dirty="0"/>
              <a:t>Resoluciones</a:t>
            </a:r>
          </a:p>
          <a:p>
            <a:r>
              <a:rPr lang="es-EC" dirty="0"/>
              <a:t>Socializaciones de proyectos</a:t>
            </a:r>
          </a:p>
        </p:txBody>
      </p:sp>
    </p:spTree>
    <p:extLst>
      <p:ext uri="{BB962C8B-B14F-4D97-AF65-F5344CB8AC3E}">
        <p14:creationId xmlns:p14="http://schemas.microsoft.com/office/powerpoint/2010/main" val="4237382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b="8331"/>
          <a:stretch/>
        </p:blipFill>
        <p:spPr>
          <a:xfrm>
            <a:off x="1465052" y="3631477"/>
            <a:ext cx="3927893" cy="2545486"/>
          </a:xfrm>
        </p:spPr>
      </p:pic>
      <p:sp>
        <p:nvSpPr>
          <p:cNvPr id="6" name="Marcador de contenido 5"/>
          <p:cNvSpPr>
            <a:spLocks noGrp="1"/>
          </p:cNvSpPr>
          <p:nvPr>
            <p:ph sz="half" idx="2"/>
          </p:nvPr>
        </p:nvSpPr>
        <p:spPr/>
        <p:txBody>
          <a:bodyPr>
            <a:normAutofit/>
          </a:bodyPr>
          <a:lstStyle/>
          <a:p>
            <a:endParaRPr lang="es-MX" dirty="0"/>
          </a:p>
          <a:p>
            <a:r>
              <a:rPr lang="es-MX" dirty="0"/>
              <a:t>Puente colgante sobre el Río Quijos Huayco 45000 USD</a:t>
            </a:r>
          </a:p>
          <a:p>
            <a:r>
              <a:rPr lang="es-MX" dirty="0"/>
              <a:t>Señalética turística: 10000 USD</a:t>
            </a:r>
          </a:p>
          <a:p>
            <a:r>
              <a:rPr lang="es-MX" dirty="0"/>
              <a:t>Fortalecimiento de la unidad agropecuaria del GAD parroquial 25 000 USD</a:t>
            </a:r>
          </a:p>
          <a:p>
            <a:r>
              <a:rPr lang="es-MX" dirty="0"/>
              <a:t>Municipal: Adoquinado calles</a:t>
            </a:r>
          </a:p>
          <a:p>
            <a:endParaRPr lang="en-US" dirty="0"/>
          </a:p>
        </p:txBody>
      </p:sp>
      <p:pic>
        <p:nvPicPr>
          <p:cNvPr id="5" name="Imagen 4"/>
          <p:cNvPicPr>
            <a:picLocks noChangeAspect="1"/>
          </p:cNvPicPr>
          <p:nvPr/>
        </p:nvPicPr>
        <p:blipFill rotWithShape="1">
          <a:blip r:embed="rId3">
            <a:extLst>
              <a:ext uri="{28A0092B-C50C-407E-A947-70E740481C1C}">
                <a14:useLocalDpi xmlns:a14="http://schemas.microsoft.com/office/drawing/2010/main" val="0"/>
              </a:ext>
            </a:extLst>
          </a:blip>
          <a:srcRect l="2703" t="3200" r="3366" b="16009"/>
          <a:stretch/>
        </p:blipFill>
        <p:spPr>
          <a:xfrm>
            <a:off x="1465053" y="1472324"/>
            <a:ext cx="3927893" cy="2388359"/>
          </a:xfrm>
          <a:prstGeom prst="rect">
            <a:avLst/>
          </a:prstGeom>
        </p:spPr>
      </p:pic>
      <p:pic>
        <p:nvPicPr>
          <p:cNvPr id="7" name="Imagen 6">
            <a:extLst>
              <a:ext uri="{FF2B5EF4-FFF2-40B4-BE49-F238E27FC236}">
                <a16:creationId xmlns:a16="http://schemas.microsoft.com/office/drawing/2014/main" id="{444DAE8E-F6BB-49DD-BC5F-E365A48AF70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sp>
        <p:nvSpPr>
          <p:cNvPr id="2" name="Título 1"/>
          <p:cNvSpPr>
            <a:spLocks noGrp="1"/>
          </p:cNvSpPr>
          <p:nvPr>
            <p:ph type="title"/>
          </p:nvPr>
        </p:nvSpPr>
        <p:spPr>
          <a:xfrm>
            <a:off x="832513" y="365125"/>
            <a:ext cx="10249469" cy="1325563"/>
          </a:xfrm>
        </p:spPr>
        <p:txBody>
          <a:bodyPr/>
          <a:lstStyle/>
          <a:p>
            <a:r>
              <a:rPr lang="es-MX" b="1" dirty="0"/>
              <a:t>Presupuesto - Consejo provincial y municipal</a:t>
            </a:r>
            <a:endParaRPr lang="en-US" b="1" dirty="0"/>
          </a:p>
        </p:txBody>
      </p:sp>
    </p:spTree>
    <p:extLst>
      <p:ext uri="{BB962C8B-B14F-4D97-AF65-F5344CB8AC3E}">
        <p14:creationId xmlns:p14="http://schemas.microsoft.com/office/powerpoint/2010/main" val="25754178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2591D02-DFCD-4DEF-83B1-F43B4376041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2" t="8851" r="21923" b="12118"/>
          <a:stretch/>
        </p:blipFill>
        <p:spPr bwMode="auto">
          <a:xfrm>
            <a:off x="0" y="173736"/>
            <a:ext cx="9335010" cy="1662517"/>
          </a:xfrm>
          <a:prstGeom prst="rect">
            <a:avLst/>
          </a:prstGeom>
          <a:ln>
            <a:noFill/>
          </a:ln>
          <a:extLst>
            <a:ext uri="{53640926-AAD7-44D8-BBD7-CCE9431645EC}">
              <a14:shadowObscured xmlns:a14="http://schemas.microsoft.com/office/drawing/2010/main"/>
            </a:ext>
          </a:extLst>
        </p:spPr>
      </p:pic>
      <p:sp>
        <p:nvSpPr>
          <p:cNvPr id="19" name="CuadroTexto 18">
            <a:extLst>
              <a:ext uri="{FF2B5EF4-FFF2-40B4-BE49-F238E27FC236}">
                <a16:creationId xmlns:a16="http://schemas.microsoft.com/office/drawing/2014/main" id="{7DD8AB5E-1216-410C-A030-DC828309BFA0}"/>
              </a:ext>
            </a:extLst>
          </p:cNvPr>
          <p:cNvSpPr txBox="1"/>
          <p:nvPr/>
        </p:nvSpPr>
        <p:spPr>
          <a:xfrm>
            <a:off x="5381640" y="2285353"/>
            <a:ext cx="1087894" cy="38869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Berlin Sans FB" panose="020E0602020502020306" pitchFamily="34" charset="0"/>
                <a:ea typeface="Calibri" panose="020F0502020204030204" pitchFamily="34" charset="0"/>
                <a:cs typeface="Times New Roman" panose="02020603050405020304" pitchFamily="18" charset="0"/>
              </a:rPr>
              <a:t> </a:t>
            </a:r>
            <a:endParaRPr kumimoji="0" lang="es-E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22" name="Imagen 21">
            <a:extLst>
              <a:ext uri="{FF2B5EF4-FFF2-40B4-BE49-F238E27FC236}">
                <a16:creationId xmlns:a16="http://schemas.microsoft.com/office/drawing/2014/main" id="{5DBAA3F4-BFA3-423D-8E63-4F2306292D7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5" b="12535"/>
          <a:stretch/>
        </p:blipFill>
        <p:spPr bwMode="auto">
          <a:xfrm>
            <a:off x="9661452" y="31726"/>
            <a:ext cx="2530548" cy="2877557"/>
          </a:xfrm>
          <a:prstGeom prst="rect">
            <a:avLst/>
          </a:prstGeom>
          <a:ln>
            <a:noFill/>
          </a:ln>
          <a:extLst>
            <a:ext uri="{53640926-AAD7-44D8-BBD7-CCE9431645EC}">
              <a14:shadowObscured xmlns:a14="http://schemas.microsoft.com/office/drawing/2010/main"/>
            </a:ext>
          </a:extLst>
        </p:spPr>
      </p:pic>
      <p:pic>
        <p:nvPicPr>
          <p:cNvPr id="21" name="Imagen 20">
            <a:extLst>
              <a:ext uri="{FF2B5EF4-FFF2-40B4-BE49-F238E27FC236}">
                <a16:creationId xmlns:a16="http://schemas.microsoft.com/office/drawing/2014/main" id="{BCECEBA0-2530-4F64-A0B7-58E18289E526}"/>
              </a:ext>
            </a:extLst>
          </p:cNvPr>
          <p:cNvPicPr>
            <a:picLocks noChangeAspect="1"/>
          </p:cNvPicPr>
          <p:nvPr/>
        </p:nvPicPr>
        <p:blipFill>
          <a:blip r:embed="rId4"/>
          <a:srcRect/>
          <a:stretch>
            <a:fillRect/>
          </a:stretch>
        </p:blipFill>
        <p:spPr bwMode="auto">
          <a:xfrm>
            <a:off x="299640" y="5354151"/>
            <a:ext cx="1174318" cy="1220614"/>
          </a:xfrm>
          <a:prstGeom prst="rect">
            <a:avLst/>
          </a:prstGeom>
          <a:noFill/>
          <a:ln w="9525">
            <a:noFill/>
            <a:miter lim="800000"/>
            <a:headEnd/>
            <a:tailEnd/>
          </a:ln>
        </p:spPr>
      </p:pic>
      <p:sp>
        <p:nvSpPr>
          <p:cNvPr id="5" name="CuadroTexto 4"/>
          <p:cNvSpPr txBox="1"/>
          <p:nvPr/>
        </p:nvSpPr>
        <p:spPr>
          <a:xfrm>
            <a:off x="2579921" y="3123149"/>
            <a:ext cx="7779224" cy="150810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000" b="0" i="1" u="none" strike="noStrike" kern="1200" cap="none" spc="0" normalizeH="0" baseline="0" noProof="0" dirty="0">
              <a:ln>
                <a:noFill/>
              </a:ln>
              <a:solidFill>
                <a:prstClr val="white"/>
              </a:solidFill>
              <a:effectLst/>
              <a:uLnTx/>
              <a:uFillTx/>
              <a:latin typeface="Arial Black" panose="020B0A040201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7200" b="0" i="1"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GRACIAS</a:t>
            </a:r>
            <a:endParaRPr kumimoji="0" lang="en-US" sz="7200" b="0" i="1" u="none" strike="noStrike" kern="1200" cap="none" spc="0" normalizeH="0" baseline="0" noProof="0" dirty="0">
              <a:ln>
                <a:noFill/>
              </a:ln>
              <a:solidFill>
                <a:prstClr val="white"/>
              </a:solidFill>
              <a:effectLst/>
              <a:uLnTx/>
              <a:uFillTx/>
              <a:latin typeface="Arial Black" panose="020B0A04020102020204" pitchFamily="34" charset="0"/>
              <a:ea typeface="+mn-ea"/>
              <a:cs typeface="+mn-cs"/>
            </a:endParaRPr>
          </a:p>
        </p:txBody>
      </p:sp>
      <p:sp>
        <p:nvSpPr>
          <p:cNvPr id="8" name="CuadroTexto 7"/>
          <p:cNvSpPr txBox="1"/>
          <p:nvPr/>
        </p:nvSpPr>
        <p:spPr>
          <a:xfrm>
            <a:off x="4774229" y="5775872"/>
            <a:ext cx="339060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000" b="0" i="1"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ADMINISTRACIÓN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000" b="0" i="1"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2023 - 2027</a:t>
            </a:r>
            <a:endParaRPr kumimoji="0" lang="en-US" sz="2000" b="0" i="1" u="none" strike="noStrike" kern="1200" cap="none" spc="0" normalizeH="0" baseline="0" noProof="0" dirty="0">
              <a:ln>
                <a:noFill/>
              </a:ln>
              <a:solidFill>
                <a:prstClr val="white"/>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2130889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otalTime>701</TotalTime>
  <Words>4276</Words>
  <Application>Microsoft Office PowerPoint</Application>
  <PresentationFormat>Panorámica</PresentationFormat>
  <Paragraphs>489</Paragraphs>
  <Slides>45</Slides>
  <Notes>0</Notes>
  <HiddenSlides>0</HiddenSlides>
  <MMClips>0</MMClips>
  <ScaleCrop>false</ScaleCrop>
  <HeadingPairs>
    <vt:vector size="6" baseType="variant">
      <vt:variant>
        <vt:lpstr>Fuentes usadas</vt:lpstr>
      </vt:variant>
      <vt:variant>
        <vt:i4>8</vt:i4>
      </vt:variant>
      <vt:variant>
        <vt:lpstr>Tema</vt:lpstr>
      </vt:variant>
      <vt:variant>
        <vt:i4>2</vt:i4>
      </vt:variant>
      <vt:variant>
        <vt:lpstr>Títulos de diapositiva</vt:lpstr>
      </vt:variant>
      <vt:variant>
        <vt:i4>45</vt:i4>
      </vt:variant>
    </vt:vector>
  </HeadingPairs>
  <TitlesOfParts>
    <vt:vector size="55" baseType="lpstr">
      <vt:lpstr>Arial</vt:lpstr>
      <vt:lpstr>Arial Black</vt:lpstr>
      <vt:lpstr>Berlin Sans FB</vt:lpstr>
      <vt:lpstr>Bookman Old Style</vt:lpstr>
      <vt:lpstr>Calibri</vt:lpstr>
      <vt:lpstr>Calibri Light</vt:lpstr>
      <vt:lpstr>Rockwell</vt:lpstr>
      <vt:lpstr>Times New Roman</vt:lpstr>
      <vt:lpstr>Tema de Office</vt:lpstr>
      <vt:lpstr>Damask</vt:lpstr>
      <vt:lpstr>Presentación de PowerPoint</vt:lpstr>
      <vt:lpstr>NATURALEZA JURÍDICA, SEDE Y FUNCIONES</vt:lpstr>
      <vt:lpstr>NATURALEZA JURÍDICA, SEDE Y FUNCIONES</vt:lpstr>
      <vt:lpstr>NATURALEZA JURÍDICA, SEDE Y FUNCIONES</vt:lpstr>
      <vt:lpstr>Presentación de PowerPoint</vt:lpstr>
      <vt:lpstr>Presentación de PowerPoint</vt:lpstr>
      <vt:lpstr>Presentación de PowerPoint</vt:lpstr>
      <vt:lpstr>Presentación de PowerPoint</vt:lpstr>
      <vt:lpstr>DE LA JUNTA PARROQUIAL RURAL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COMPONENTE SOCIO-CULTURAL</vt:lpstr>
      <vt:lpstr>COMPONENTE SOCIO-CULTURAL</vt:lpstr>
      <vt:lpstr>Presentación de PowerPoint</vt:lpstr>
      <vt:lpstr>COMPONENTE SOCIOCULTURAL - GESTIÓN</vt:lpstr>
      <vt:lpstr>COMPONENTE SOCIOCULTURAL - GESTIÓN</vt:lpstr>
      <vt:lpstr>COMPONENTE AMBIENTAL </vt:lpstr>
      <vt:lpstr>COMPONENTE AMBIENTAL </vt:lpstr>
      <vt:lpstr>COMPONENTE AMBIENTAL </vt:lpstr>
      <vt:lpstr>COMPONENTE ECONÓMICO PRODUCTIVO</vt:lpstr>
      <vt:lpstr>COMPONENTE ECONÓMICO PRODUCTIVO</vt:lpstr>
      <vt:lpstr>COMPONENTE ECONÓMICO PRODUCTIVO</vt:lpstr>
      <vt:lpstr>COMPONENTE ECONÓMICO PRODUCTIVO</vt:lpstr>
      <vt:lpstr>COMPONENTE ECONÓMICO PRODUCTIVO</vt:lpstr>
      <vt:lpstr>COMPONENTE ECONÓMICO PRODUCTIVO</vt:lpstr>
      <vt:lpstr>COMPONENTE ECONÓMICO PRODUCTIVO – GESTIÓN Maquinaria para conformación de terraplenes y piscinas  Coordinación: GAD provincial, Comisión de producción</vt:lpstr>
      <vt:lpstr>COMPONENTE ECONÓMICO PRODUCTIVO </vt:lpstr>
      <vt:lpstr>COMPONENTE AMBIENTAL Y DE ASENTAMIENTOS HUMANOS – GESTIÓN </vt:lpstr>
      <vt:lpstr>COMPONENTE ASENTAMIENTOS HUMANOS – GESTIÓN  Mingas para la colocación de manguera para mejoramiento de sistema de agua para consumo humano.</vt:lpstr>
      <vt:lpstr>COMPONENTE ASENTAMIENTOS HUMANOS</vt:lpstr>
      <vt:lpstr>COMPONENTE POLÍTICO INSTITUCIONAL</vt:lpstr>
      <vt:lpstr>COMPONENTE POLÍTICO INSTITUCIONAL Y PARTICIPACIÓN CIUDADANA</vt:lpstr>
      <vt:lpstr>COMPONENTE POLÍTICO INSTITUCIONAL Y PARTICIPACIÓN CIUDADANA</vt:lpstr>
      <vt:lpstr>COMPONENTE POLÍTICO INSTITUCIONAL Y PARTICIPACIÓN CIUDADANA</vt:lpstr>
      <vt:lpstr>COMPONENTE POLÍTICO INSTITUCIONAL Y PARTICIPACIÓN CIUDADANA</vt:lpstr>
      <vt:lpstr>SESIONES</vt:lpstr>
      <vt:lpstr>Presupuesto - Consejo provincial y municipal</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GOBIERNO AUTÓNOMO DESCENTRALIZADO PARROQUIAL RURAL DE CUYUJA</dc:title>
  <dc:creator>ASUS</dc:creator>
  <cp:lastModifiedBy>LUZ ELENA LUGUANA TITUANA</cp:lastModifiedBy>
  <cp:revision>36</cp:revision>
  <cp:lastPrinted>2024-05-31T18:30:11Z</cp:lastPrinted>
  <dcterms:created xsi:type="dcterms:W3CDTF">2024-05-26T18:34:32Z</dcterms:created>
  <dcterms:modified xsi:type="dcterms:W3CDTF">2024-05-31T18:34:47Z</dcterms:modified>
</cp:coreProperties>
</file>